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97" r:id="rId1"/>
  </p:sldMasterIdLst>
  <p:notesMasterIdLst>
    <p:notesMasterId r:id="rId14"/>
  </p:notesMasterIdLst>
  <p:handoutMasterIdLst>
    <p:handoutMasterId r:id="rId15"/>
  </p:handoutMasterIdLst>
  <p:sldIdLst>
    <p:sldId id="409" r:id="rId2"/>
    <p:sldId id="410" r:id="rId3"/>
    <p:sldId id="412" r:id="rId4"/>
    <p:sldId id="425" r:id="rId5"/>
    <p:sldId id="439" r:id="rId6"/>
    <p:sldId id="440" r:id="rId7"/>
    <p:sldId id="430" r:id="rId8"/>
    <p:sldId id="431" r:id="rId9"/>
    <p:sldId id="437" r:id="rId10"/>
    <p:sldId id="433" r:id="rId11"/>
    <p:sldId id="427" r:id="rId12"/>
    <p:sldId id="438" r:id="rId13"/>
  </p:sldIdLst>
  <p:sldSz cx="9144000" cy="6858000" type="screen4x3"/>
  <p:notesSz cx="6797675" cy="99266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1200" kern="1200">
        <a:solidFill>
          <a:schemeClr val="bg1"/>
        </a:solidFill>
        <a:latin typeface="Arial" charset="0"/>
        <a:ea typeface="Arial Unicode MS" pitchFamily="34" charset="-128"/>
        <a:cs typeface="Arial Unicode MS" pitchFamily="34" charset="-128"/>
      </a:defRPr>
    </a:lvl1pPr>
    <a:lvl2pPr marL="457200" algn="l" rtl="0" fontAlgn="base">
      <a:spcBef>
        <a:spcPct val="0"/>
      </a:spcBef>
      <a:spcAft>
        <a:spcPct val="0"/>
      </a:spcAft>
      <a:defRPr sz="1200" kern="1200">
        <a:solidFill>
          <a:schemeClr val="bg1"/>
        </a:solidFill>
        <a:latin typeface="Arial" charset="0"/>
        <a:ea typeface="Arial Unicode MS" pitchFamily="34" charset="-128"/>
        <a:cs typeface="Arial Unicode MS" pitchFamily="34" charset="-128"/>
      </a:defRPr>
    </a:lvl2pPr>
    <a:lvl3pPr marL="914400" algn="l" rtl="0" fontAlgn="base">
      <a:spcBef>
        <a:spcPct val="0"/>
      </a:spcBef>
      <a:spcAft>
        <a:spcPct val="0"/>
      </a:spcAft>
      <a:defRPr sz="1200" kern="1200">
        <a:solidFill>
          <a:schemeClr val="bg1"/>
        </a:solidFill>
        <a:latin typeface="Arial" charset="0"/>
        <a:ea typeface="Arial Unicode MS" pitchFamily="34" charset="-128"/>
        <a:cs typeface="Arial Unicode MS" pitchFamily="34" charset="-128"/>
      </a:defRPr>
    </a:lvl3pPr>
    <a:lvl4pPr marL="1371600" algn="l" rtl="0" fontAlgn="base">
      <a:spcBef>
        <a:spcPct val="0"/>
      </a:spcBef>
      <a:spcAft>
        <a:spcPct val="0"/>
      </a:spcAft>
      <a:defRPr sz="1200" kern="1200">
        <a:solidFill>
          <a:schemeClr val="bg1"/>
        </a:solidFill>
        <a:latin typeface="Arial" charset="0"/>
        <a:ea typeface="Arial Unicode MS" pitchFamily="34" charset="-128"/>
        <a:cs typeface="Arial Unicode MS" pitchFamily="34" charset="-128"/>
      </a:defRPr>
    </a:lvl4pPr>
    <a:lvl5pPr marL="1828800" algn="l" rtl="0" fontAlgn="base">
      <a:spcBef>
        <a:spcPct val="0"/>
      </a:spcBef>
      <a:spcAft>
        <a:spcPct val="0"/>
      </a:spcAft>
      <a:defRPr sz="1200" kern="1200">
        <a:solidFill>
          <a:schemeClr val="bg1"/>
        </a:solidFill>
        <a:latin typeface="Arial" charset="0"/>
        <a:ea typeface="Arial Unicode MS" pitchFamily="34" charset="-128"/>
        <a:cs typeface="Arial Unicode MS" pitchFamily="34" charset="-128"/>
      </a:defRPr>
    </a:lvl5pPr>
    <a:lvl6pPr marL="2286000" algn="l" defTabSz="914400" rtl="0" eaLnBrk="1" latinLnBrk="0" hangingPunct="1">
      <a:defRPr sz="1200" kern="1200">
        <a:solidFill>
          <a:schemeClr val="bg1"/>
        </a:solidFill>
        <a:latin typeface="Arial" charset="0"/>
        <a:ea typeface="Arial Unicode MS" pitchFamily="34" charset="-128"/>
        <a:cs typeface="Arial Unicode MS" pitchFamily="34" charset="-128"/>
      </a:defRPr>
    </a:lvl6pPr>
    <a:lvl7pPr marL="2743200" algn="l" defTabSz="914400" rtl="0" eaLnBrk="1" latinLnBrk="0" hangingPunct="1">
      <a:defRPr sz="1200" kern="1200">
        <a:solidFill>
          <a:schemeClr val="bg1"/>
        </a:solidFill>
        <a:latin typeface="Arial" charset="0"/>
        <a:ea typeface="Arial Unicode MS" pitchFamily="34" charset="-128"/>
        <a:cs typeface="Arial Unicode MS" pitchFamily="34" charset="-128"/>
      </a:defRPr>
    </a:lvl7pPr>
    <a:lvl8pPr marL="3200400" algn="l" defTabSz="914400" rtl="0" eaLnBrk="1" latinLnBrk="0" hangingPunct="1">
      <a:defRPr sz="1200" kern="1200">
        <a:solidFill>
          <a:schemeClr val="bg1"/>
        </a:solidFill>
        <a:latin typeface="Arial" charset="0"/>
        <a:ea typeface="Arial Unicode MS" pitchFamily="34" charset="-128"/>
        <a:cs typeface="Arial Unicode MS" pitchFamily="34" charset="-128"/>
      </a:defRPr>
    </a:lvl8pPr>
    <a:lvl9pPr marL="3657600" algn="l" defTabSz="914400" rtl="0" eaLnBrk="1" latinLnBrk="0" hangingPunct="1">
      <a:defRPr sz="1200" kern="1200">
        <a:solidFill>
          <a:schemeClr val="bg1"/>
        </a:solidFill>
        <a:latin typeface="Arial" charset="0"/>
        <a:ea typeface="Arial Unicode MS" pitchFamily="34" charset="-128"/>
        <a:cs typeface="Arial Unicode MS" pitchFamily="34" charset="-128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8E511652-D30B-4EE7-A017-EE2BFB144637}">
          <p14:sldIdLst>
            <p14:sldId id="409"/>
            <p14:sldId id="410"/>
            <p14:sldId id="412"/>
            <p14:sldId id="425"/>
            <p14:sldId id="439"/>
            <p14:sldId id="440"/>
            <p14:sldId id="430"/>
            <p14:sldId id="431"/>
            <p14:sldId id="437"/>
            <p14:sldId id="433"/>
            <p14:sldId id="427"/>
            <p14:sldId id="43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2479">
          <p15:clr>
            <a:srgbClr val="A4A3A4"/>
          </p15:clr>
        </p15:guide>
        <p15:guide id="3" orient="horz" pos="2795">
          <p15:clr>
            <a:srgbClr val="A4A3A4"/>
          </p15:clr>
        </p15:guide>
        <p15:guide id="4" orient="horz" pos="3119">
          <p15:clr>
            <a:srgbClr val="A4A3A4"/>
          </p15:clr>
        </p15:guide>
        <p15:guide id="5" orient="horz" pos="3294">
          <p15:clr>
            <a:srgbClr val="A4A3A4"/>
          </p15:clr>
        </p15:guide>
        <p15:guide id="6" orient="horz" pos="3748">
          <p15:clr>
            <a:srgbClr val="A4A3A4"/>
          </p15:clr>
        </p15:guide>
        <p15:guide id="7" orient="horz" pos="4110">
          <p15:clr>
            <a:srgbClr val="A4A3A4"/>
          </p15:clr>
        </p15:guide>
        <p15:guide id="8" orient="horz" pos="1842">
          <p15:clr>
            <a:srgbClr val="A4A3A4"/>
          </p15:clr>
        </p15:guide>
        <p15:guide id="9" pos="2880">
          <p15:clr>
            <a:srgbClr val="A4A3A4"/>
          </p15:clr>
        </p15:guide>
        <p15:guide id="10" pos="2440">
          <p15:clr>
            <a:srgbClr val="A4A3A4"/>
          </p15:clr>
        </p15:guide>
        <p15:guide id="11" pos="3324">
          <p15:clr>
            <a:srgbClr val="A4A3A4"/>
          </p15:clr>
        </p15:guide>
        <p15:guide id="12" pos="3768">
          <p15:clr>
            <a:srgbClr val="A4A3A4"/>
          </p15:clr>
        </p15:guide>
        <p15:guide id="13" pos="4212">
          <p15:clr>
            <a:srgbClr val="A4A3A4"/>
          </p15:clr>
        </p15:guide>
        <p15:guide id="14" pos="4657">
          <p15:clr>
            <a:srgbClr val="A4A3A4"/>
          </p15:clr>
        </p15:guide>
        <p15:guide id="15" pos="5100">
          <p15:clr>
            <a:srgbClr val="A4A3A4"/>
          </p15:clr>
        </p15:guide>
        <p15:guide id="16" pos="554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Киселев Антон Валерьевич" initials="КАВ" lastIdx="5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5050"/>
    <a:srgbClr val="439639"/>
    <a:srgbClr val="7DC244"/>
    <a:srgbClr val="CCFFCC"/>
    <a:srgbClr val="99FF99"/>
    <a:srgbClr val="CCFF99"/>
    <a:srgbClr val="99FFCC"/>
    <a:srgbClr val="66FF99"/>
    <a:srgbClr val="99FF66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B344D84-9AFB-497E-A393-DC336BA19D2E}" styleName="Средний стиль 3 - акцент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306799F8-075E-4A3A-A7F6-7FBC6576F1A4}" styleName="Стиль из темы 2 - акцент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4" autoAdjust="0"/>
    <p:restoredTop sz="99568" autoAdjust="0"/>
  </p:normalViewPr>
  <p:slideViewPr>
    <p:cSldViewPr>
      <p:cViewPr varScale="1">
        <p:scale>
          <a:sx n="91" d="100"/>
          <a:sy n="91" d="100"/>
        </p:scale>
        <p:origin x="1404" y="84"/>
      </p:cViewPr>
      <p:guideLst>
        <p:guide orient="horz" pos="2160"/>
        <p:guide orient="horz" pos="2479"/>
        <p:guide orient="horz" pos="2795"/>
        <p:guide orient="horz" pos="3119"/>
        <p:guide orient="horz" pos="3294"/>
        <p:guide orient="horz" pos="3748"/>
        <p:guide orient="horz" pos="4110"/>
        <p:guide orient="horz" pos="1842"/>
        <p:guide pos="2880"/>
        <p:guide pos="2440"/>
        <p:guide pos="3324"/>
        <p:guide pos="3768"/>
        <p:guide pos="4212"/>
        <p:guide pos="4657"/>
        <p:guide pos="5100"/>
        <p:guide pos="554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70" d="100"/>
          <a:sy n="70" d="100"/>
        </p:scale>
        <p:origin x="-2814" y="-108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46189" cy="49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0" tIns="45710" rIns="91420" bIns="45710" numCol="1" anchor="t" anchorCtr="0" compatLnSpc="1">
            <a:prstTxWarp prst="textNoShape">
              <a:avLst/>
            </a:prstTxWarp>
          </a:bodyPr>
          <a:lstStyle>
            <a:lvl1pPr eaLnBrk="0" hangingPunct="0">
              <a:lnSpc>
                <a:spcPct val="100000"/>
              </a:lnSpc>
              <a:defRPr sz="1200">
                <a:solidFill>
                  <a:schemeClr val="tx1"/>
                </a:solidFill>
                <a:latin typeface="Arial" charset="0"/>
                <a:ea typeface="ヒラギノ角ゴ Pro W3" pitchFamily="-128" charset="-128"/>
                <a:cs typeface="+mn-cs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488" y="0"/>
            <a:ext cx="2946188" cy="49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0" tIns="45710" rIns="91420" bIns="45710" numCol="1" anchor="t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100000"/>
              </a:lnSpc>
              <a:defRPr sz="1200">
                <a:solidFill>
                  <a:schemeClr val="tx1"/>
                </a:solidFill>
                <a:latin typeface="Arial" charset="0"/>
                <a:ea typeface="ヒラギノ角ゴ Pro W3" pitchFamily="-128" charset="-128"/>
                <a:cs typeface="+mn-cs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04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429989"/>
            <a:ext cx="2946189" cy="4966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0" tIns="45710" rIns="91420" bIns="45710" numCol="1" anchor="b" anchorCtr="0" compatLnSpc="1">
            <a:prstTxWarp prst="textNoShape">
              <a:avLst/>
            </a:prstTxWarp>
          </a:bodyPr>
          <a:lstStyle>
            <a:lvl1pPr eaLnBrk="0" hangingPunct="0">
              <a:lnSpc>
                <a:spcPct val="100000"/>
              </a:lnSpc>
              <a:defRPr sz="1200">
                <a:solidFill>
                  <a:schemeClr val="tx1"/>
                </a:solidFill>
                <a:latin typeface="Arial" charset="0"/>
                <a:ea typeface="ヒラギノ角ゴ Pro W3" pitchFamily="-128" charset="-128"/>
                <a:cs typeface="+mn-cs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04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488" y="9429989"/>
            <a:ext cx="2946188" cy="4966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0" tIns="45710" rIns="91420" bIns="45710" numCol="1" anchor="b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100000"/>
              </a:lnSpc>
              <a:defRPr sz="1200">
                <a:solidFill>
                  <a:schemeClr val="tx1"/>
                </a:solidFill>
                <a:latin typeface="Arial" charset="0"/>
                <a:ea typeface="ヒラギノ角ゴ Pro W3" pitchFamily="-128" charset="-128"/>
                <a:cs typeface="+mn-cs"/>
              </a:defRPr>
            </a:lvl1pPr>
          </a:lstStyle>
          <a:p>
            <a:pPr>
              <a:defRPr/>
            </a:pPr>
            <a:fld id="{68659B1A-04FD-461B-8082-6D9BCA5DDE2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559650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46189" cy="49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0" tIns="45710" rIns="91420" bIns="45710" numCol="1" anchor="t" anchorCtr="0" compatLnSpc="1">
            <a:prstTxWarp prst="textNoShape">
              <a:avLst/>
            </a:prstTxWarp>
          </a:bodyPr>
          <a:lstStyle>
            <a:lvl1pPr eaLnBrk="0" hangingPunct="0">
              <a:lnSpc>
                <a:spcPct val="100000"/>
              </a:lnSpc>
              <a:defRPr sz="1200">
                <a:solidFill>
                  <a:schemeClr val="tx1"/>
                </a:solidFill>
                <a:latin typeface="Arial" charset="0"/>
                <a:ea typeface="ヒラギノ角ゴ Pro W3" pitchFamily="-128" charset="-128"/>
                <a:cs typeface="+mn-cs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488" y="0"/>
            <a:ext cx="2946188" cy="49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0" tIns="45710" rIns="91420" bIns="45710" numCol="1" anchor="t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100000"/>
              </a:lnSpc>
              <a:defRPr sz="1200">
                <a:solidFill>
                  <a:schemeClr val="tx1"/>
                </a:solidFill>
                <a:latin typeface="Arial" charset="0"/>
                <a:ea typeface="ヒラギノ角ゴ Pro W3" pitchFamily="-128" charset="-128"/>
                <a:cs typeface="+mn-cs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887" y="4715790"/>
            <a:ext cx="4983903" cy="44666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0" tIns="45710" rIns="91420" bIns="457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Click to edit Master text styles</a:t>
            </a:r>
          </a:p>
          <a:p>
            <a:pPr lvl="1"/>
            <a:r>
              <a:rPr lang="ru-RU" noProof="0" smtClean="0"/>
              <a:t>Second level</a:t>
            </a:r>
          </a:p>
          <a:p>
            <a:pPr lvl="2"/>
            <a:r>
              <a:rPr lang="ru-RU" noProof="0" smtClean="0"/>
              <a:t>Third level</a:t>
            </a:r>
          </a:p>
          <a:p>
            <a:pPr lvl="3"/>
            <a:r>
              <a:rPr lang="ru-RU" noProof="0" smtClean="0"/>
              <a:t>Fourth level</a:t>
            </a:r>
          </a:p>
          <a:p>
            <a:pPr lvl="4"/>
            <a:r>
              <a:rPr lang="ru-RU" noProof="0" smtClean="0"/>
              <a:t>Fifth level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29989"/>
            <a:ext cx="2946189" cy="4966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0" tIns="45710" rIns="91420" bIns="45710" numCol="1" anchor="b" anchorCtr="0" compatLnSpc="1">
            <a:prstTxWarp prst="textNoShape">
              <a:avLst/>
            </a:prstTxWarp>
          </a:bodyPr>
          <a:lstStyle>
            <a:lvl1pPr eaLnBrk="0" hangingPunct="0">
              <a:lnSpc>
                <a:spcPct val="100000"/>
              </a:lnSpc>
              <a:defRPr sz="1200">
                <a:solidFill>
                  <a:schemeClr val="tx1"/>
                </a:solidFill>
                <a:latin typeface="Arial" charset="0"/>
                <a:ea typeface="ヒラギノ角ゴ Pro W3" pitchFamily="-128" charset="-128"/>
                <a:cs typeface="+mn-cs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488" y="9429989"/>
            <a:ext cx="2946188" cy="4966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0" tIns="45710" rIns="91420" bIns="45710" numCol="1" anchor="b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100000"/>
              </a:lnSpc>
              <a:defRPr sz="1200">
                <a:solidFill>
                  <a:schemeClr val="tx1"/>
                </a:solidFill>
                <a:latin typeface="Arial" charset="0"/>
                <a:ea typeface="ヒラギノ角ゴ Pro W3" pitchFamily="-128" charset="-128"/>
                <a:cs typeface="+mn-cs"/>
              </a:defRPr>
            </a:lvl1pPr>
          </a:lstStyle>
          <a:p>
            <a:pPr>
              <a:defRPr/>
            </a:pPr>
            <a:fld id="{85F5788B-35EE-40D9-BF19-FEFB2589058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8964295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 Unicode MS" pitchFamily="34" charset="-128"/>
        <a:cs typeface="Arial Unicode MS" pitchFamily="34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 Unicode MS" pitchFamily="34" charset="-128"/>
        <a:cs typeface="Arial Unicode MS" pitchFamily="34" charset="-128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 Unicode MS" pitchFamily="34" charset="-128"/>
        <a:cs typeface="Arial Unicode MS" pitchFamily="34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 Unicode MS" pitchFamily="34" charset="-128"/>
        <a:cs typeface="Arial Unicode MS" pitchFamily="34" charset="-128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 Unicode MS" pitchFamily="34" charset="-128"/>
        <a:cs typeface="Arial Unicode MS" pitchFamily="34" charset="-128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http://8530F4718BA7C04727206C62C596E8CB.dms.sberbank.ru/8530F4718BA7C04727206C62C596E8CB-AA14A4ED697DCF7E739D9B6C4D0E1FB3-6F0843649A690E6301C017BC16E9FB44/1.png" TargetMode="Externa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http://8530F4718BA7C04727206C62C596E8CB.dms.sberbank.ru/8530F4718BA7C04727206C62C596E8CB-AA14A4ED697DCF7E739D9B6C4D0E1FB3-6F0843649A690E6301C017BC16E9FB44/1.png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http://8530F4718BA7C04727206C62C596E8CB.dms.sberbank.ru/8530F4718BA7C04727206C62C596E8CB-AA14A4ED697DCF7E739D9B6C4D0E1FB3-6F0843649A690E6301C017BC16E9FB44/1.png" TargetMode="External"/><Relationship Id="rId2" Type="http://schemas.openxmlformats.org/officeDocument/2006/relationships/image" Target="http://8530F4718BA7C04727206C62C596E8CB.dms.sberbank.ru/8530F4718BA7C04727206C62C596E8CB-AA14A4ED697DCF7E739D9B6C4D0E1FB3-3567680EBECF1E6BCA60DF4C3D177AD4/1.png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 baseline="0">
                <a:latin typeface="Arial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baseline="0">
                <a:latin typeface="Arial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  <p:pic>
        <p:nvPicPr>
          <p:cNvPr id="12" name="Рисунок 11" descr="http://8530F4718BA7C04727206C62C596E8CB.dms.sberbank.ru/8530F4718BA7C04727206C62C596E8CB-AA14A4ED697DCF7E739D9B6C4D0E1FB3-6F0843649A690E6301C017BC16E9FB44/1.png"/>
          <p:cNvPicPr>
            <a:picLocks/>
          </p:cNvPicPr>
          <p:nvPr userDrawn="1"/>
        </p:nvPicPr>
        <p:blipFill>
          <a:blip r:link="rId2"/>
          <a:stretch>
            <a:fillRect/>
          </a:stretch>
        </p:blipFill>
        <p:spPr>
          <a:xfrm>
            <a:off x="0" y="0"/>
            <a:ext cx="1588" cy="1588"/>
          </a:xfrm>
          <a:prstGeom prst="rect">
            <a:avLst/>
          </a:prstGeom>
        </p:spPr>
      </p:pic>
      <p:pic>
        <p:nvPicPr>
          <p:cNvPr id="13" name="Рисунок 12" descr="http://8530F4718BA7C04727206C62C596E8CB.dms.sberbank.ru/8530F4718BA7C04727206C62C596E8CB-AA14A4ED697DCF7E739D9B6C4D0E1FB3-6F0843649A690E6301C017BC16E9FB44/1.png"/>
          <p:cNvPicPr>
            <a:picLocks/>
          </p:cNvPicPr>
          <p:nvPr userDrawn="1"/>
        </p:nvPicPr>
        <p:blipFill>
          <a:blip r:link="rId2"/>
          <a:stretch>
            <a:fillRect/>
          </a:stretch>
        </p:blipFill>
        <p:spPr>
          <a:xfrm>
            <a:off x="0" y="0"/>
            <a:ext cx="1588" cy="1588"/>
          </a:xfrm>
          <a:prstGeom prst="rect">
            <a:avLst/>
          </a:prstGeom>
        </p:spPr>
      </p:pic>
      <p:pic>
        <p:nvPicPr>
          <p:cNvPr id="14" name="Рисунок 13" descr="http://8530F4718BA7C04727206C62C596E8CB.dms.sberbank.ru/8530F4718BA7C04727206C62C596E8CB-AA14A4ED697DCF7E739D9B6C4D0E1FB3-6F0843649A690E6301C017BC16E9FB44/1.png"/>
          <p:cNvPicPr>
            <a:picLocks/>
          </p:cNvPicPr>
          <p:nvPr userDrawn="1"/>
        </p:nvPicPr>
        <p:blipFill>
          <a:blip r:link="rId2"/>
          <a:stretch>
            <a:fillRect/>
          </a:stretch>
        </p:blipFill>
        <p:spPr>
          <a:xfrm>
            <a:off x="0" y="0"/>
            <a:ext cx="1588" cy="1588"/>
          </a:xfrm>
          <a:prstGeom prst="rect">
            <a:avLst/>
          </a:prstGeom>
        </p:spPr>
      </p:pic>
      <p:pic>
        <p:nvPicPr>
          <p:cNvPr id="15" name="Рисунок 14" descr="http://8530F4718BA7C04727206C62C596E8CB.dms.sberbank.ru/8530F4718BA7C04727206C62C596E8CB-AA14A4ED697DCF7E739D9B6C4D0E1FB3-6F0843649A690E6301C017BC16E9FB44/1.png"/>
          <p:cNvPicPr>
            <a:picLocks/>
          </p:cNvPicPr>
          <p:nvPr userDrawn="1"/>
        </p:nvPicPr>
        <p:blipFill>
          <a:blip r:link="rId2"/>
          <a:stretch>
            <a:fillRect/>
          </a:stretch>
        </p:blipFill>
        <p:spPr>
          <a:xfrm>
            <a:off x="0" y="0"/>
            <a:ext cx="1588" cy="1588"/>
          </a:xfrm>
          <a:prstGeom prst="rect">
            <a:avLst/>
          </a:prstGeom>
        </p:spPr>
      </p:pic>
      <p:pic>
        <p:nvPicPr>
          <p:cNvPr id="16" name="Рисунок 15" descr="http://8530F4718BA7C04727206C62C596E8CB.dms.sberbank.ru/8530F4718BA7C04727206C62C596E8CB-AA14A4ED697DCF7E739D9B6C4D0E1FB3-6F0843649A690E6301C017BC16E9FB44/1.png"/>
          <p:cNvPicPr>
            <a:picLocks/>
          </p:cNvPicPr>
          <p:nvPr userDrawn="1"/>
        </p:nvPicPr>
        <p:blipFill>
          <a:blip r:link="rId2"/>
          <a:stretch>
            <a:fillRect/>
          </a:stretch>
        </p:blipFill>
        <p:spPr>
          <a:xfrm>
            <a:off x="0" y="0"/>
            <a:ext cx="1588" cy="1588"/>
          </a:xfrm>
          <a:prstGeom prst="rect">
            <a:avLst/>
          </a:prstGeom>
        </p:spPr>
      </p:pic>
      <p:pic>
        <p:nvPicPr>
          <p:cNvPr id="17" name="Рисунок 16" descr="http://8530F4718BA7C04727206C62C596E8CB.dms.sberbank.ru/8530F4718BA7C04727206C62C596E8CB-AA14A4ED697DCF7E739D9B6C4D0E1FB3-6F0843649A690E6301C017BC16E9FB44/1.png"/>
          <p:cNvPicPr>
            <a:picLocks/>
          </p:cNvPicPr>
          <p:nvPr userDrawn="1"/>
        </p:nvPicPr>
        <p:blipFill>
          <a:blip r:link="rId2"/>
          <a:stretch>
            <a:fillRect/>
          </a:stretch>
        </p:blipFill>
        <p:spPr>
          <a:xfrm>
            <a:off x="0" y="0"/>
            <a:ext cx="1588" cy="1588"/>
          </a:xfrm>
          <a:prstGeom prst="rect">
            <a:avLst/>
          </a:prstGeom>
        </p:spPr>
      </p:pic>
      <p:pic>
        <p:nvPicPr>
          <p:cNvPr id="18" name="Рисунок 17" descr="http://8530F4718BA7C04727206C62C596E8CB.dms.sberbank.ru/8530F4718BA7C04727206C62C596E8CB-AA14A4ED697DCF7E739D9B6C4D0E1FB3-6F0843649A690E6301C017BC16E9FB44/1.png"/>
          <p:cNvPicPr>
            <a:picLocks/>
          </p:cNvPicPr>
          <p:nvPr userDrawn="1"/>
        </p:nvPicPr>
        <p:blipFill>
          <a:blip r:link="rId2"/>
          <a:stretch>
            <a:fillRect/>
          </a:stretch>
        </p:blipFill>
        <p:spPr>
          <a:xfrm>
            <a:off x="0" y="0"/>
            <a:ext cx="1588" cy="1588"/>
          </a:xfrm>
          <a:prstGeom prst="rect">
            <a:avLst/>
          </a:prstGeom>
        </p:spPr>
      </p:pic>
      <p:pic>
        <p:nvPicPr>
          <p:cNvPr id="19" name="Рисунок 18" descr="http://8530F4718BA7C04727206C62C596E8CB.dms.sberbank.ru/8530F4718BA7C04727206C62C596E8CB-AA14A4ED697DCF7E739D9B6C4D0E1FB3-6F0843649A690E6301C017BC16E9FB44/1.png"/>
          <p:cNvPicPr>
            <a:picLocks/>
          </p:cNvPicPr>
          <p:nvPr userDrawn="1"/>
        </p:nvPicPr>
        <p:blipFill>
          <a:blip r:link="rId2"/>
          <a:stretch>
            <a:fillRect/>
          </a:stretch>
        </p:blipFill>
        <p:spPr>
          <a:xfrm>
            <a:off x="0" y="0"/>
            <a:ext cx="1588" cy="15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5"/>
          <p:cNvCxnSpPr>
            <a:cxnSpLocks noChangeShapeType="1"/>
          </p:cNvCxnSpPr>
          <p:nvPr/>
        </p:nvCxnSpPr>
        <p:spPr bwMode="auto">
          <a:xfrm>
            <a:off x="395288" y="692150"/>
            <a:ext cx="6264275" cy="0"/>
          </a:xfrm>
          <a:prstGeom prst="line">
            <a:avLst/>
          </a:prstGeom>
          <a:noFill/>
          <a:ln w="19050" algn="ctr">
            <a:solidFill>
              <a:srgbClr val="439639"/>
            </a:solidFill>
            <a:round/>
            <a:headEnd/>
            <a:tailEnd/>
          </a:ln>
        </p:spPr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8285" y="44624"/>
            <a:ext cx="6251947" cy="673100"/>
          </a:xfrm>
          <a:prstGeom prst="rect">
            <a:avLst/>
          </a:prstGeom>
          <a:noFill/>
        </p:spPr>
        <p:txBody>
          <a:bodyPr/>
          <a:lstStyle>
            <a:lvl1pPr>
              <a:defRPr baseline="0">
                <a:latin typeface="Arial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aseline="0">
                <a:latin typeface="Arial" pitchFamily="34" charset="0"/>
              </a:defRPr>
            </a:lvl1pPr>
            <a:lvl2pPr>
              <a:defRPr baseline="0">
                <a:latin typeface="Arial" pitchFamily="34" charset="0"/>
              </a:defRPr>
            </a:lvl2pPr>
            <a:lvl3pPr>
              <a:defRPr baseline="0">
                <a:latin typeface="Arial" pitchFamily="34" charset="0"/>
              </a:defRPr>
            </a:lvl3pPr>
            <a:lvl4pPr>
              <a:defRPr baseline="0">
                <a:latin typeface="Arial" pitchFamily="34" charset="0"/>
              </a:defRPr>
            </a:lvl4pPr>
            <a:lvl5pPr>
              <a:defRPr baseline="0">
                <a:latin typeface="Arial" pitchFamily="34" charset="0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cxnSp>
        <p:nvCxnSpPr>
          <p:cNvPr id="5" name="Прямая соединительная линия 5"/>
          <p:cNvCxnSpPr>
            <a:cxnSpLocks noChangeShapeType="1"/>
          </p:cNvCxnSpPr>
          <p:nvPr userDrawn="1"/>
        </p:nvCxnSpPr>
        <p:spPr bwMode="auto">
          <a:xfrm>
            <a:off x="395288" y="692150"/>
            <a:ext cx="6264275" cy="0"/>
          </a:xfrm>
          <a:prstGeom prst="line">
            <a:avLst/>
          </a:prstGeom>
          <a:noFill/>
          <a:ln w="19050" algn="ctr">
            <a:solidFill>
              <a:srgbClr val="439639"/>
            </a:solidFill>
            <a:round/>
            <a:headEnd/>
            <a:tailEnd/>
          </a:ln>
        </p:spPr>
      </p:cxnSp>
      <p:pic>
        <p:nvPicPr>
          <p:cNvPr id="9" name="Рисунок 8" descr="http://8530F4718BA7C04727206C62C596E8CB.dms.sberbank.ru/8530F4718BA7C04727206C62C596E8CB-AA14A4ED697DCF7E739D9B6C4D0E1FB3-6F0843649A690E6301C017BC16E9FB44/1.png"/>
          <p:cNvPicPr>
            <a:picLocks/>
          </p:cNvPicPr>
          <p:nvPr userDrawn="1"/>
        </p:nvPicPr>
        <p:blipFill>
          <a:blip r:link="rId2"/>
          <a:stretch>
            <a:fillRect/>
          </a:stretch>
        </p:blipFill>
        <p:spPr>
          <a:xfrm>
            <a:off x="0" y="0"/>
            <a:ext cx="1588" cy="1588"/>
          </a:xfrm>
          <a:prstGeom prst="rect">
            <a:avLst/>
          </a:prstGeom>
        </p:spPr>
      </p:pic>
      <p:pic>
        <p:nvPicPr>
          <p:cNvPr id="10" name="Рисунок 9" descr="http://8530F4718BA7C04727206C62C596E8CB.dms.sberbank.ru/8530F4718BA7C04727206C62C596E8CB-AA14A4ED697DCF7E739D9B6C4D0E1FB3-6F0843649A690E6301C017BC16E9FB44/1.png"/>
          <p:cNvPicPr>
            <a:picLocks/>
          </p:cNvPicPr>
          <p:nvPr userDrawn="1"/>
        </p:nvPicPr>
        <p:blipFill>
          <a:blip r:link="rId2"/>
          <a:stretch>
            <a:fillRect/>
          </a:stretch>
        </p:blipFill>
        <p:spPr>
          <a:xfrm>
            <a:off x="0" y="0"/>
            <a:ext cx="1588" cy="1588"/>
          </a:xfrm>
          <a:prstGeom prst="rect">
            <a:avLst/>
          </a:prstGeom>
        </p:spPr>
      </p:pic>
      <p:pic>
        <p:nvPicPr>
          <p:cNvPr id="11" name="Рисунок 10" descr="http://8530F4718BA7C04727206C62C596E8CB.dms.sberbank.ru/8530F4718BA7C04727206C62C596E8CB-AA14A4ED697DCF7E739D9B6C4D0E1FB3-6F0843649A690E6301C017BC16E9FB44/1.png"/>
          <p:cNvPicPr>
            <a:picLocks/>
          </p:cNvPicPr>
          <p:nvPr userDrawn="1"/>
        </p:nvPicPr>
        <p:blipFill>
          <a:blip r:link="rId2"/>
          <a:stretch>
            <a:fillRect/>
          </a:stretch>
        </p:blipFill>
        <p:spPr>
          <a:xfrm>
            <a:off x="0" y="0"/>
            <a:ext cx="1588" cy="15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/>
          <a:lstStyle>
            <a:lvl1pPr algn="l">
              <a:defRPr sz="4000" b="1" cap="all" baseline="0">
                <a:latin typeface="Arial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 baseline="0">
                <a:latin typeface="Arial" pitchFamily="34" charset="0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44624"/>
            <a:ext cx="5603875" cy="504056"/>
          </a:xfrm>
          <a:prstGeom prst="rect">
            <a:avLst/>
          </a:prstGeom>
          <a:noFill/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957263" y="1711325"/>
            <a:ext cx="3673475" cy="4289425"/>
          </a:xfrm>
        </p:spPr>
        <p:txBody>
          <a:bodyPr/>
          <a:lstStyle>
            <a:lvl1pPr>
              <a:defRPr sz="2800" baseline="0">
                <a:latin typeface="Arial" pitchFamily="34" charset="0"/>
              </a:defRPr>
            </a:lvl1pPr>
            <a:lvl2pPr>
              <a:defRPr sz="2400" baseline="0">
                <a:latin typeface="Arial" pitchFamily="34" charset="0"/>
              </a:defRPr>
            </a:lvl2pPr>
            <a:lvl3pPr>
              <a:defRPr sz="2000" baseline="0">
                <a:latin typeface="Arial" pitchFamily="34" charset="0"/>
              </a:defRPr>
            </a:lvl3pPr>
            <a:lvl4pPr>
              <a:defRPr sz="1800" baseline="0">
                <a:latin typeface="Arial" pitchFamily="34" charset="0"/>
              </a:defRPr>
            </a:lvl4pPr>
            <a:lvl5pPr>
              <a:defRPr sz="1800" baseline="0">
                <a:latin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83138" y="1711325"/>
            <a:ext cx="3675062" cy="4289425"/>
          </a:xfrm>
        </p:spPr>
        <p:txBody>
          <a:bodyPr/>
          <a:lstStyle>
            <a:lvl1pPr>
              <a:defRPr sz="2800" baseline="0">
                <a:latin typeface="Arial" pitchFamily="34" charset="0"/>
              </a:defRPr>
            </a:lvl1pPr>
            <a:lvl2pPr>
              <a:defRPr sz="2400" baseline="0">
                <a:latin typeface="Arial" pitchFamily="34" charset="0"/>
              </a:defRPr>
            </a:lvl2pPr>
            <a:lvl3pPr>
              <a:defRPr sz="2000" baseline="0">
                <a:latin typeface="Arial" pitchFamily="34" charset="0"/>
              </a:defRPr>
            </a:lvl3pPr>
            <a:lvl4pPr>
              <a:defRPr sz="1800" baseline="0">
                <a:latin typeface="Arial" pitchFamily="34" charset="0"/>
              </a:defRPr>
            </a:lvl4pPr>
            <a:lvl5pPr>
              <a:defRPr sz="1800" baseline="0">
                <a:latin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  <a:prstGeom prst="rect">
            <a:avLst/>
          </a:prstGeom>
        </p:spPr>
        <p:txBody>
          <a:bodyPr/>
          <a:lstStyle>
            <a:lvl1pPr>
              <a:defRPr baseline="0">
                <a:latin typeface="Arial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75856" y="6067425"/>
            <a:ext cx="1584176" cy="5048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8530F4718BA7C04727206C62C596E8CB.dms.sberbank.ru/8530F4718BA7C04727206C62C596E8CB-AA14A4ED697DCF7E739D9B6C4D0E1FB3-3567680EBECF1E6BCA60DF4C3D177AD4/1.png"/>
          <p:cNvPicPr>
            <a:picLocks/>
          </p:cNvPicPr>
          <p:nvPr userDrawn="1"/>
        </p:nvPicPr>
        <p:blipFill>
          <a:blip r:link="rId2"/>
          <a:stretch>
            <a:fillRect/>
          </a:stretch>
        </p:blipFill>
        <p:spPr>
          <a:xfrm>
            <a:off x="0" y="0"/>
            <a:ext cx="1588" cy="1588"/>
          </a:xfrm>
          <a:prstGeom prst="rect">
            <a:avLst/>
          </a:prstGeom>
        </p:spPr>
      </p:pic>
      <p:pic>
        <p:nvPicPr>
          <p:cNvPr id="3" name="Рисунок 2" descr="http://8530F4718BA7C04727206C62C596E8CB.dms.sberbank.ru/8530F4718BA7C04727206C62C596E8CB-AA14A4ED697DCF7E739D9B6C4D0E1FB3-6F0843649A690E6301C017BC16E9FB44/1.png"/>
          <p:cNvPicPr>
            <a:picLocks/>
          </p:cNvPicPr>
          <p:nvPr userDrawn="1"/>
        </p:nvPicPr>
        <p:blipFill>
          <a:blip r:link="rId3"/>
          <a:stretch>
            <a:fillRect/>
          </a:stretch>
        </p:blipFill>
        <p:spPr>
          <a:xfrm>
            <a:off x="0" y="0"/>
            <a:ext cx="1588" cy="15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 dirty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75856" y="6067425"/>
            <a:ext cx="1584176" cy="5048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83363" y="393700"/>
            <a:ext cx="1874837" cy="5607050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57263" y="393700"/>
            <a:ext cx="5473700" cy="56070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57275" y="393700"/>
            <a:ext cx="5603875" cy="6731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957263" y="1711325"/>
            <a:ext cx="7500937" cy="4289425"/>
          </a:xfrm>
        </p:spPr>
        <p:txBody>
          <a:bodyPr/>
          <a:lstStyle/>
          <a:p>
            <a:pPr lvl="0"/>
            <a:r>
              <a:rPr lang="ru-RU" noProof="0" smtClean="0"/>
              <a:t>Вставка диаграммы</a:t>
            </a:r>
            <a:endParaRPr lang="ru-RU" noProof="0" dirty="0" smtClean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57275" y="393700"/>
            <a:ext cx="5603875" cy="6731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957263" y="1711325"/>
            <a:ext cx="7500937" cy="4289425"/>
          </a:xfrm>
        </p:spPr>
        <p:txBody>
          <a:bodyPr/>
          <a:lstStyle/>
          <a:p>
            <a:pPr lvl="0"/>
            <a:r>
              <a:rPr lang="ru-RU" noProof="0" smtClean="0"/>
              <a:t>Вставка таблицы</a:t>
            </a:r>
            <a:endParaRPr lang="ru-RU" noProof="0" dirty="0" smtClean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hyperlink" Target="https://portal-da.ru/" TargetMode="Externa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957263" y="1711325"/>
            <a:ext cx="7500937" cy="428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 smtClean="0"/>
          </a:p>
        </p:txBody>
      </p:sp>
      <p:sp>
        <p:nvSpPr>
          <p:cNvPr id="1031" name="Line 9"/>
          <p:cNvSpPr>
            <a:spLocks noChangeShapeType="1"/>
          </p:cNvSpPr>
          <p:nvPr/>
        </p:nvSpPr>
        <p:spPr bwMode="auto">
          <a:xfrm>
            <a:off x="0" y="1014413"/>
            <a:ext cx="652463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>
              <a:lnSpc>
                <a:spcPct val="90000"/>
              </a:lnSpc>
              <a:defRPr/>
            </a:pPr>
            <a:endParaRPr lang="ru-RU" dirty="0">
              <a:latin typeface="Arial" pitchFamily="34" charset="0"/>
            </a:endParaRPr>
          </a:p>
        </p:txBody>
      </p:sp>
      <p:grpSp>
        <p:nvGrpSpPr>
          <p:cNvPr id="1033" name="Group 13"/>
          <p:cNvGrpSpPr>
            <a:grpSpLocks/>
          </p:cNvGrpSpPr>
          <p:nvPr/>
        </p:nvGrpSpPr>
        <p:grpSpPr bwMode="auto">
          <a:xfrm>
            <a:off x="8096250" y="6572250"/>
            <a:ext cx="1047750" cy="241300"/>
            <a:chOff x="5100" y="3932"/>
            <a:chExt cx="660" cy="152"/>
          </a:xfrm>
          <a:solidFill>
            <a:schemeClr val="accent5">
              <a:lumMod val="75000"/>
            </a:schemeClr>
          </a:solidFill>
        </p:grpSpPr>
        <p:sp>
          <p:nvSpPr>
            <p:cNvPr id="1035" name="AutoShape 2"/>
            <p:cNvSpPr>
              <a:spLocks noChangeArrowheads="1"/>
            </p:cNvSpPr>
            <p:nvPr/>
          </p:nvSpPr>
          <p:spPr bwMode="auto">
            <a:xfrm>
              <a:off x="5100" y="3932"/>
              <a:ext cx="660" cy="152"/>
            </a:xfrm>
            <a:prstGeom prst="roundRect">
              <a:avLst>
                <a:gd name="adj" fmla="val 37500"/>
              </a:avLst>
            </a:prstGeom>
            <a:grp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defRPr/>
              </a:pPr>
              <a:endParaRPr lang="ru-RU" sz="2400" dirty="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endParaRPr>
            </a:p>
          </p:txBody>
        </p:sp>
        <p:sp>
          <p:nvSpPr>
            <p:cNvPr id="1036" name="Rectangle 11"/>
            <p:cNvSpPr>
              <a:spLocks noChangeArrowheads="1"/>
            </p:cNvSpPr>
            <p:nvPr/>
          </p:nvSpPr>
          <p:spPr bwMode="auto">
            <a:xfrm>
              <a:off x="5664" y="3932"/>
              <a:ext cx="96" cy="152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 eaLnBrk="0" hangingPunct="0">
                <a:lnSpc>
                  <a:spcPct val="90000"/>
                </a:lnSpc>
                <a:defRPr/>
              </a:pPr>
              <a:endParaRPr lang="ru-RU" dirty="0">
                <a:latin typeface="Arial" pitchFamily="34" charset="0"/>
              </a:endParaRPr>
            </a:p>
          </p:txBody>
        </p:sp>
      </p:grpSp>
      <p:sp>
        <p:nvSpPr>
          <p:cNvPr id="1034" name="Rectangle 19"/>
          <p:cNvSpPr>
            <a:spLocks noChangeArrowheads="1"/>
          </p:cNvSpPr>
          <p:nvPr/>
        </p:nvSpPr>
        <p:spPr bwMode="auto">
          <a:xfrm>
            <a:off x="8197850" y="6559550"/>
            <a:ext cx="6413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defRPr/>
            </a:pPr>
            <a:fld id="{2E472D55-BE4D-4CCC-8B80-F2CB62BF059B}" type="slidenum">
              <a:rPr lang="ru-RU" b="1">
                <a:latin typeface="Arial" pitchFamily="34" charset="0"/>
                <a:ea typeface="ヒラギノ角ゴ Pro W3"/>
                <a:cs typeface="ヒラギノ角ゴ Pro W3"/>
              </a:rPr>
              <a:pPr eaLnBrk="0" hangingPunct="0">
                <a:defRPr/>
              </a:pPr>
              <a:t>‹#›</a:t>
            </a:fld>
            <a:endParaRPr lang="ru-RU" dirty="0">
              <a:latin typeface="Arial" pitchFamily="34" charset="0"/>
              <a:ea typeface="ヒラギノ角ゴ Pro W3"/>
              <a:cs typeface="ヒラギノ角ゴ Pro W3"/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 bwMode="auto">
          <a:xfrm>
            <a:off x="395288" y="549275"/>
            <a:ext cx="6769100" cy="0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pic>
        <p:nvPicPr>
          <p:cNvPr id="5" name="Picture 3">
            <a:hlinkClick r:id="rId15"/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2273" y="41253"/>
            <a:ext cx="1854427" cy="5080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  <p:sldLayoutId id="2147483710" r:id="rId13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900" b="0" baseline="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00703C"/>
          </a:solidFill>
          <a:latin typeface="Arial" charset="0"/>
          <a:ea typeface="ヒラギノ角ゴ Pro W3" pitchFamily="-128" charset="-128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00703C"/>
          </a:solidFill>
          <a:latin typeface="Arial" charset="0"/>
          <a:ea typeface="ヒラギノ角ゴ Pro W3" pitchFamily="-128" charset="-128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00703C"/>
          </a:solidFill>
          <a:latin typeface="Arial" charset="0"/>
          <a:ea typeface="ヒラギノ角ゴ Pro W3" pitchFamily="-128" charset="-128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00703C"/>
          </a:solidFill>
          <a:latin typeface="Arial" charset="0"/>
          <a:ea typeface="ヒラギノ角ゴ Pro W3" pitchFamily="-128" charset="-128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007341"/>
          </a:solidFill>
          <a:latin typeface="Arial" charset="0"/>
          <a:ea typeface="ヒラギノ角ゴ Pro W3" pitchFamily="-128" charset="-128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007341"/>
          </a:solidFill>
          <a:latin typeface="Arial" charset="0"/>
          <a:ea typeface="ヒラギノ角ゴ Pro W3" pitchFamily="-128" charset="-128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007341"/>
          </a:solidFill>
          <a:latin typeface="Arial" charset="0"/>
          <a:ea typeface="ヒラギノ角ゴ Pro W3" pitchFamily="-128" charset="-128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007341"/>
          </a:solidFill>
          <a:latin typeface="Arial" charset="0"/>
          <a:ea typeface="ヒラギノ角ゴ Pro W3" pitchFamily="-128" charset="-128"/>
        </a:defRPr>
      </a:lvl9pPr>
    </p:titleStyle>
    <p:bodyStyle>
      <a:lvl1pPr marL="342900" indent="-342900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Char char="•"/>
        <a:defRPr sz="2800">
          <a:solidFill>
            <a:srgbClr val="00703C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Char char="–"/>
        <a:defRPr sz="2000">
          <a:solidFill>
            <a:srgbClr val="00703C"/>
          </a:solidFill>
          <a:latin typeface="+mn-lt"/>
          <a:ea typeface="+mn-ea"/>
        </a:defRPr>
      </a:lvl2pPr>
      <a:lvl3pPr marL="1143000" indent="-228600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Char char="•"/>
        <a:defRPr sz="2000">
          <a:solidFill>
            <a:srgbClr val="00703C"/>
          </a:solidFill>
          <a:latin typeface="+mn-lt"/>
          <a:ea typeface="+mn-ea"/>
        </a:defRPr>
      </a:lvl3pPr>
      <a:lvl4pPr marL="1562100" indent="-228600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Char char="–"/>
        <a:defRPr sz="2000">
          <a:solidFill>
            <a:srgbClr val="404040"/>
          </a:solidFill>
          <a:latin typeface="+mn-lt"/>
          <a:ea typeface="+mn-ea"/>
        </a:defRPr>
      </a:lvl4pPr>
      <a:lvl5pPr marL="1981200" indent="-228600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Char char="»"/>
        <a:defRPr sz="2000">
          <a:solidFill>
            <a:srgbClr val="404040"/>
          </a:solidFill>
          <a:latin typeface="+mn-lt"/>
          <a:ea typeface="+mn-ea"/>
        </a:defRPr>
      </a:lvl5pPr>
      <a:lvl6pPr marL="2438400" indent="-228600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defRPr sz="2000">
          <a:solidFill>
            <a:srgbClr val="404040"/>
          </a:solidFill>
          <a:latin typeface="+mn-lt"/>
          <a:ea typeface="+mn-ea"/>
        </a:defRPr>
      </a:lvl6pPr>
      <a:lvl7pPr marL="2895600" indent="-228600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defRPr sz="2000">
          <a:solidFill>
            <a:srgbClr val="404040"/>
          </a:solidFill>
          <a:latin typeface="+mn-lt"/>
          <a:ea typeface="+mn-ea"/>
        </a:defRPr>
      </a:lvl7pPr>
      <a:lvl8pPr marL="3352800" indent="-228600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defRPr sz="2000">
          <a:solidFill>
            <a:srgbClr val="404040"/>
          </a:solidFill>
          <a:latin typeface="+mn-lt"/>
          <a:ea typeface="+mn-ea"/>
        </a:defRPr>
      </a:lvl8pPr>
      <a:lvl9pPr marL="3810000" indent="-228600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defRPr sz="2000">
          <a:solidFill>
            <a:srgbClr val="404040"/>
          </a:solidFill>
          <a:latin typeface="+mn-lt"/>
          <a:ea typeface="+mn-ea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portal-da.ru/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Ynlysenko@sberbank.ru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yandex.ru/maps/?l=sat,skl&amp;ll=41.900945,44.580933&amp;utm_source=main_stripe_big&amp;z=19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124744"/>
            <a:ext cx="8748464" cy="5013176"/>
          </a:xfrm>
          <a:prstGeom prst="rect">
            <a:avLst/>
          </a:prstGeom>
        </p:spPr>
      </p:pic>
      <p:sp>
        <p:nvSpPr>
          <p:cNvPr id="5" name="Подзаголовок 1"/>
          <p:cNvSpPr txBox="1">
            <a:spLocks/>
          </p:cNvSpPr>
          <p:nvPr/>
        </p:nvSpPr>
        <p:spPr bwMode="auto">
          <a:xfrm>
            <a:off x="395536" y="764704"/>
            <a:ext cx="3402124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marL="0" indent="0" algn="ctr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None/>
              <a:defRPr sz="2800" baseline="0">
                <a:solidFill>
                  <a:srgbClr val="00703C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indent="0" algn="ctr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rgbClr val="00703C"/>
                </a:solidFill>
                <a:latin typeface="+mn-lt"/>
                <a:ea typeface="+mn-ea"/>
              </a:defRPr>
            </a:lvl2pPr>
            <a:lvl3pPr marL="914400" indent="0" algn="ctr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rgbClr val="00703C"/>
                </a:solidFill>
                <a:latin typeface="+mn-lt"/>
                <a:ea typeface="+mn-ea"/>
              </a:defRPr>
            </a:lvl3pPr>
            <a:lvl4pPr marL="1371600" indent="0" algn="ctr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rgbClr val="404040"/>
                </a:solidFill>
                <a:latin typeface="+mn-lt"/>
                <a:ea typeface="+mn-ea"/>
              </a:defRPr>
            </a:lvl4pPr>
            <a:lvl5pPr marL="1828800" indent="0" algn="ctr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rgbClr val="404040"/>
                </a:solidFill>
                <a:latin typeface="+mn-lt"/>
                <a:ea typeface="+mn-ea"/>
              </a:defRPr>
            </a:lvl5pPr>
            <a:lvl6pPr marL="2286000" indent="0" algn="ctr" rtl="0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rgbClr val="404040"/>
                </a:solidFill>
                <a:latin typeface="+mn-lt"/>
                <a:ea typeface="+mn-ea"/>
              </a:defRPr>
            </a:lvl6pPr>
            <a:lvl7pPr marL="2743200" indent="0" algn="ctr" rtl="0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rgbClr val="404040"/>
                </a:solidFill>
                <a:latin typeface="+mn-lt"/>
                <a:ea typeface="+mn-ea"/>
              </a:defRPr>
            </a:lvl7pPr>
            <a:lvl8pPr marL="3200400" indent="0" algn="ctr" rtl="0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rgbClr val="404040"/>
                </a:solidFill>
                <a:latin typeface="+mn-lt"/>
                <a:ea typeface="+mn-ea"/>
              </a:defRPr>
            </a:lvl8pPr>
            <a:lvl9pPr marL="3657600" indent="0" algn="ctr" rtl="0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rgbClr val="404040"/>
                </a:solidFill>
                <a:latin typeface="+mn-lt"/>
                <a:ea typeface="+mn-ea"/>
              </a:defRPr>
            </a:lvl9pPr>
          </a:lstStyle>
          <a:p>
            <a:pPr algn="l" eaLnBrk="1" hangingPunct="1">
              <a:lnSpc>
                <a:spcPct val="100000"/>
              </a:lnSpc>
              <a:spcBef>
                <a:spcPts val="0"/>
              </a:spcBef>
              <a:defRPr/>
            </a:pPr>
            <a:r>
              <a:rPr lang="ru-RU" sz="14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Еще больше предложений о реализации </a:t>
            </a:r>
            <a:endParaRPr lang="en-US" sz="1400" b="1" i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eaLnBrk="1" hangingPunct="1">
              <a:lnSpc>
                <a:spcPct val="100000"/>
              </a:lnSpc>
              <a:spcBef>
                <a:spcPts val="0"/>
              </a:spcBef>
              <a:defRPr/>
            </a:pPr>
            <a:r>
              <a:rPr lang="ru-RU" sz="14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проблемных </a:t>
            </a:r>
            <a:r>
              <a:rPr lang="ru-RU" sz="14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активов (</a:t>
            </a:r>
            <a:r>
              <a:rPr lang="ru-RU" sz="1400" b="1" i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https://portal-da.ru/</a:t>
            </a:r>
            <a:r>
              <a:rPr lang="ru-RU" sz="14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400" b="1" i="1" kern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eaLnBrk="1" hangingPunct="1">
              <a:defRPr/>
            </a:pPr>
            <a:endParaRPr lang="ru-RU" sz="1800" kern="0" dirty="0" smtClean="0">
              <a:solidFill>
                <a:schemeClr val="accent1">
                  <a:lumMod val="50000"/>
                </a:schemeClr>
              </a:solidFill>
              <a:latin typeface="Arial" charset="0"/>
            </a:endParaRPr>
          </a:p>
          <a:p>
            <a:pPr algn="l" eaLnBrk="1" hangingPunct="1">
              <a:defRPr/>
            </a:pPr>
            <a:endParaRPr lang="ru-RU" sz="1800" kern="0" dirty="0" smtClean="0">
              <a:solidFill>
                <a:schemeClr val="accent1">
                  <a:lumMod val="50000"/>
                </a:schemeClr>
              </a:solidFill>
              <a:latin typeface="Arial" charset="0"/>
            </a:endParaRPr>
          </a:p>
          <a:p>
            <a:pPr algn="l" eaLnBrk="1" hangingPunct="1">
              <a:defRPr/>
            </a:pPr>
            <a:endParaRPr lang="ru-RU" sz="1600" kern="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l" eaLnBrk="1" hangingPunct="1">
              <a:defRPr/>
            </a:pPr>
            <a:endParaRPr lang="ru-RU" sz="1600" kern="0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0" name="Заголовок 6"/>
          <p:cNvSpPr txBox="1">
            <a:spLocks/>
          </p:cNvSpPr>
          <p:nvPr/>
        </p:nvSpPr>
        <p:spPr bwMode="auto">
          <a:xfrm>
            <a:off x="5715668" y="620688"/>
            <a:ext cx="3284316" cy="1296144"/>
          </a:xfrm>
          <a:prstGeom prst="rect">
            <a:avLst/>
          </a:prstGeom>
          <a:solidFill>
            <a:schemeClr val="bg2">
              <a:lumMod val="75000"/>
              <a:alpha val="6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 baseline="0">
                <a:solidFill>
                  <a:srgbClr val="00703C"/>
                </a:solidFill>
                <a:latin typeface="Arial" pitchFamily="34" charset="0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703C"/>
                </a:solidFill>
                <a:latin typeface="Arial" charset="0"/>
                <a:ea typeface="ヒラギノ角ゴ Pro W3" pitchFamily="-128" charset="-128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703C"/>
                </a:solidFill>
                <a:latin typeface="Arial" charset="0"/>
                <a:ea typeface="ヒラギノ角ゴ Pro W3" pitchFamily="-128" charset="-128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703C"/>
                </a:solidFill>
                <a:latin typeface="Arial" charset="0"/>
                <a:ea typeface="ヒラギノ角ゴ Pro W3" pitchFamily="-128" charset="-128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703C"/>
                </a:solidFill>
                <a:latin typeface="Arial" charset="0"/>
                <a:ea typeface="ヒラギノ角ゴ Pro W3" pitchFamily="-128" charset="-128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7341"/>
                </a:solidFill>
                <a:latin typeface="Arial" charset="0"/>
                <a:ea typeface="ヒラギノ角ゴ Pro W3" pitchFamily="-128" charset="-128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7341"/>
                </a:solidFill>
                <a:latin typeface="Arial" charset="0"/>
                <a:ea typeface="ヒラギノ角ゴ Pro W3" pitchFamily="-128" charset="-128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7341"/>
                </a:solidFill>
                <a:latin typeface="Arial" charset="0"/>
                <a:ea typeface="ヒラギノ角ゴ Pro W3" pitchFamily="-128" charset="-128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7341"/>
                </a:solidFill>
                <a:latin typeface="Arial" charset="0"/>
                <a:ea typeface="ヒラギノ角ゴ Pro W3" pitchFamily="-128" charset="-128"/>
              </a:defRPr>
            </a:lvl9pPr>
          </a:lstStyle>
          <a:p>
            <a:r>
              <a:rPr lang="ru-RU" sz="1800" kern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Контактная информация: </a:t>
            </a:r>
            <a:r>
              <a:rPr lang="en-US" sz="1800" kern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800" kern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0" kern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Юго-Западный банк ПАО Сбербанк </a:t>
            </a:r>
            <a:r>
              <a:rPr lang="en-US" sz="1400" b="0" kern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400" b="0" kern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kern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Барабанщикова Юлия Сергеевна</a:t>
            </a:r>
          </a:p>
          <a:p>
            <a:r>
              <a:rPr lang="ru-RU" sz="1400" kern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+7(903) 416 65 00 </a:t>
            </a:r>
            <a:r>
              <a:rPr lang="en-US" sz="1400" b="0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ysbarabanshchikova@sberbank.ru</a:t>
            </a:r>
            <a:endParaRPr lang="ru-RU" sz="1400" b="0" kern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b="0" kern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Лысенко Ярослав </a:t>
            </a:r>
            <a:r>
              <a:rPr lang="en-US" sz="1400" b="0" kern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400" b="0" kern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0" kern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+7 </a:t>
            </a:r>
            <a:r>
              <a:rPr lang="ru-RU" sz="1400" b="0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(928) </a:t>
            </a:r>
            <a:r>
              <a:rPr lang="ru-RU" sz="1400" b="0" kern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204-91-2</a:t>
            </a:r>
            <a:r>
              <a:rPr lang="en-US" sz="1400" b="0" kern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400" b="0" kern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0" kern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Ynlysenko@sberbank.ru</a:t>
            </a:r>
            <a:endParaRPr lang="ru-RU" sz="1400" b="0" kern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9476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1773" y="72009"/>
            <a:ext cx="5655964" cy="764703"/>
          </a:xfrm>
        </p:spPr>
        <p:txBody>
          <a:bodyPr>
            <a:normAutofit/>
          </a:bodyPr>
          <a:lstStyle/>
          <a:p>
            <a:pPr algn="l"/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Общая характеристика</a:t>
            </a:r>
            <a:b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83568" y="3356992"/>
            <a:ext cx="8135148" cy="32378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lnSpc>
                <a:spcPct val="110000"/>
              </a:lnSpc>
              <a:spcBef>
                <a:spcPct val="30000"/>
              </a:spcBef>
              <a:buClr>
                <a:srgbClr val="008A53"/>
              </a:buClr>
              <a:buSzPct val="85000"/>
              <a:buFont typeface="Arial" panose="020B0604020202020204" pitchFamily="34" charset="0"/>
              <a:buChar char="•"/>
              <a:defRPr/>
            </a:pPr>
            <a:r>
              <a:rPr lang="ru-RU" sz="14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ООО </a:t>
            </a:r>
            <a:r>
              <a:rPr lang="ru-RU" sz="1400" kern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Шоколенд</a:t>
            </a:r>
            <a:r>
              <a:rPr lang="ru-RU" sz="14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kern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производит </a:t>
            </a:r>
            <a:r>
              <a:rPr lang="ru-RU" sz="14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широкий ассортимент кондитерских изделий: шоколад и шоколадные конфеты, карамель, драже, сахарное печенье, вафли, ирис, вафельные трубочки. </a:t>
            </a:r>
            <a:r>
              <a:rPr lang="ru-RU" sz="1400" kern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Готовая </a:t>
            </a:r>
            <a:r>
              <a:rPr lang="ru-RU" sz="14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продукция реализуется через торговые сети, отдельные продуктовые магазины и в розничные точки под торговыми марками Хуторок </a:t>
            </a:r>
            <a:r>
              <a:rPr lang="ru-RU" sz="1400" kern="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Карамелькино</a:t>
            </a:r>
            <a:r>
              <a:rPr lang="ru-RU" sz="1400" kern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Любимое лукошко и др. </a:t>
            </a:r>
            <a:endParaRPr lang="ru-RU" sz="1400" kern="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just">
              <a:lnSpc>
                <a:spcPct val="110000"/>
              </a:lnSpc>
              <a:spcBef>
                <a:spcPct val="30000"/>
              </a:spcBef>
              <a:buClr>
                <a:srgbClr val="008A53"/>
              </a:buClr>
              <a:buSzPct val="85000"/>
              <a:buFont typeface="Arial" panose="020B0604020202020204" pitchFamily="34" charset="0"/>
              <a:buChar char="•"/>
              <a:defRPr/>
            </a:pPr>
            <a:r>
              <a:rPr lang="ru-RU" sz="1400" kern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Деятельность </a:t>
            </a:r>
            <a:r>
              <a:rPr lang="ru-RU" sz="14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ведется </a:t>
            </a:r>
            <a:r>
              <a:rPr lang="ru-RU" sz="1400" ker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400" kern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территориях, </a:t>
            </a:r>
            <a:r>
              <a:rPr lang="ru-RU" sz="1400" kern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принадлежащих залогодателю ФЛ (оформленных в собственность) ,  </a:t>
            </a:r>
            <a:r>
              <a:rPr lang="ru-RU" sz="14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включающих </a:t>
            </a:r>
            <a:r>
              <a:rPr lang="ru-RU" sz="14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кондитерские </a:t>
            </a:r>
            <a:r>
              <a:rPr lang="ru-RU" sz="1400" kern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цеха</a:t>
            </a:r>
            <a:r>
              <a:rPr lang="en-US" sz="14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1400" kern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складские </a:t>
            </a:r>
            <a:r>
              <a:rPr lang="ru-RU" sz="14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помещения. </a:t>
            </a:r>
            <a:r>
              <a:rPr lang="ru-RU" sz="1400" kern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Объекты </a:t>
            </a:r>
            <a:r>
              <a:rPr lang="ru-RU" sz="14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недвижимости общей площадью </a:t>
            </a:r>
            <a:r>
              <a:rPr lang="ru-RU" sz="1400" kern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5 387 </a:t>
            </a:r>
            <a:r>
              <a:rPr lang="ru-RU" sz="1400" kern="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кв.м</a:t>
            </a:r>
            <a:r>
              <a:rPr lang="ru-RU" sz="1400" kern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на земельных участках  11862 </a:t>
            </a:r>
            <a:r>
              <a:rPr lang="ru-RU" sz="1400" kern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кв.м</a:t>
            </a:r>
            <a:r>
              <a:rPr lang="ru-RU" sz="14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kern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Направления </a:t>
            </a:r>
            <a:r>
              <a:rPr lang="ru-RU" sz="14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производства</a:t>
            </a:r>
            <a:r>
              <a:rPr lang="ru-RU" sz="1400" kern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кондитерский </a:t>
            </a:r>
            <a:r>
              <a:rPr lang="ru-RU" sz="14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цех </a:t>
            </a:r>
            <a:r>
              <a:rPr lang="ru-RU" sz="1400" kern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карамели; цех шоколада; цех </a:t>
            </a:r>
            <a:r>
              <a:rPr lang="ru-RU" sz="1400" kern="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вафельки</a:t>
            </a:r>
            <a:r>
              <a:rPr lang="ru-RU" sz="1400" kern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Укомплектован производственным оборудованием Вафельная </a:t>
            </a:r>
            <a:r>
              <a:rPr lang="ru-RU" sz="14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линия </a:t>
            </a:r>
            <a:r>
              <a:rPr lang="en-US" sz="1400" kern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HAAS</a:t>
            </a:r>
            <a:r>
              <a:rPr lang="ru-RU" sz="14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Линия по производству листовых вафель </a:t>
            </a:r>
            <a:r>
              <a:rPr lang="ru-RU" sz="1400" kern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KHG, Высокоскоростная </a:t>
            </a:r>
            <a:r>
              <a:rPr lang="ru-RU" sz="14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округлительная линия MFT 0300, </a:t>
            </a:r>
            <a:r>
              <a:rPr lang="ru-RU" sz="1400" kern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00-000174, модель</a:t>
            </a:r>
            <a:r>
              <a:rPr lang="ru-RU" sz="14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MFT 0300 </a:t>
            </a:r>
            <a:r>
              <a:rPr lang="ru-RU" sz="1400" kern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109 </a:t>
            </a:r>
            <a:r>
              <a:rPr lang="ru-RU" sz="14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единиц производственного оборудования (Холодильный </a:t>
            </a:r>
            <a:r>
              <a:rPr lang="ru-RU" sz="1400" kern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туннель </a:t>
            </a:r>
            <a:r>
              <a:rPr lang="en-US" sz="1400" kern="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Neilsen</a:t>
            </a:r>
            <a:r>
              <a:rPr lang="en-US" sz="1400" kern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Cooling 1200</a:t>
            </a:r>
            <a:r>
              <a:rPr lang="ru-RU" sz="14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, </a:t>
            </a:r>
            <a:r>
              <a:rPr lang="ru-RU" sz="1400" kern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Глазировочная</a:t>
            </a:r>
            <a:r>
              <a:rPr lang="ru-RU" sz="14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kern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машина</a:t>
            </a:r>
            <a:r>
              <a:rPr lang="en-US" sz="14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Neilsen</a:t>
            </a:r>
            <a:r>
              <a:rPr lang="ru-RU" sz="14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Горизонтальный </a:t>
            </a:r>
            <a:r>
              <a:rPr lang="ru-RU" sz="1400" kern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флоупак</a:t>
            </a:r>
            <a:r>
              <a:rPr lang="ru-RU" sz="14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400" kern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14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транспортной системой BOSCH, Отливочная машина (депозитор) для отливки желейных конфет методом </a:t>
            </a:r>
            <a:r>
              <a:rPr lang="ru-RU" sz="1400" kern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One</a:t>
            </a:r>
            <a:r>
              <a:rPr lang="ru-RU" sz="14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kern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Shot</a:t>
            </a:r>
            <a:r>
              <a:rPr lang="ru-RU" sz="14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 форматной </a:t>
            </a:r>
            <a:r>
              <a:rPr lang="ru-RU" sz="1400" kern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плитой и т.д.)     </a:t>
            </a:r>
            <a:endParaRPr lang="ru-RU" sz="1400" kern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662" y="473236"/>
            <a:ext cx="4320480" cy="232715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9066" y="707373"/>
            <a:ext cx="4896544" cy="2171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270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72009"/>
            <a:ext cx="6912768" cy="548679"/>
          </a:xfrm>
        </p:spPr>
        <p:txBody>
          <a:bodyPr>
            <a:normAutofit/>
          </a:bodyPr>
          <a:lstStyle/>
          <a:p>
            <a:pPr algn="l"/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Местоположение, транспортная доступность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308620" y="4651394"/>
            <a:ext cx="8424936" cy="180194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just">
              <a:lnSpc>
                <a:spcPct val="110000"/>
              </a:lnSpc>
              <a:spcBef>
                <a:spcPct val="30000"/>
              </a:spcBef>
              <a:buClr>
                <a:srgbClr val="008A53"/>
              </a:buClr>
              <a:buSzPct val="85000"/>
              <a:buFont typeface="Arial" panose="020B0604020202020204" pitchFamily="34" charset="0"/>
              <a:buChar char="•"/>
              <a:defRPr/>
            </a:pPr>
            <a:r>
              <a:rPr lang="ru-RU" sz="1400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Реализуемое </a:t>
            </a:r>
            <a:r>
              <a:rPr lang="ru-RU" sz="14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имущество расположено по адресу</a:t>
            </a:r>
            <a:r>
              <a:rPr lang="ru-RU" sz="1400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marL="285750" indent="-285750" algn="just">
              <a:lnSpc>
                <a:spcPct val="110000"/>
              </a:lnSpc>
              <a:spcBef>
                <a:spcPct val="30000"/>
              </a:spcBef>
              <a:buClr>
                <a:srgbClr val="008A53"/>
              </a:buClr>
              <a:buSzPct val="85000"/>
              <a:buFont typeface="Arial" panose="020B0604020202020204" pitchFamily="34" charset="0"/>
              <a:buChar char="•"/>
              <a:defRPr/>
            </a:pPr>
            <a:r>
              <a:rPr lang="ru-RU" sz="1400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Административное здание, производственные мощности (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кондитерский цех 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карамели)</a:t>
            </a:r>
            <a:r>
              <a:rPr lang="ru-RU" sz="1400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склады - Ставропольский </a:t>
            </a:r>
            <a:r>
              <a:rPr lang="ru-RU" sz="14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край, </a:t>
            </a:r>
            <a:r>
              <a:rPr lang="ru-RU" sz="1400" dirty="0" err="1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Кочубеевский</a:t>
            </a:r>
            <a:r>
              <a:rPr lang="ru-RU" sz="14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район, х. </a:t>
            </a:r>
            <a:r>
              <a:rPr lang="ru-RU" sz="1400" dirty="0" err="1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Новозеленчукский</a:t>
            </a:r>
            <a:r>
              <a:rPr lang="ru-RU" sz="1400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участок </a:t>
            </a:r>
            <a:r>
              <a:rPr lang="ru-RU" sz="14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находится примерно в 20м по направлению на восток от ориентира восточная окраина х. </a:t>
            </a:r>
            <a:r>
              <a:rPr lang="ru-RU" sz="1400" dirty="0" err="1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Новозеленчукский</a:t>
            </a:r>
            <a:r>
              <a:rPr lang="ru-RU" sz="14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расположенного за пределами </a:t>
            </a:r>
            <a:r>
              <a:rPr lang="ru-RU" sz="1400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участка </a:t>
            </a:r>
          </a:p>
          <a:p>
            <a:pPr marL="285750" indent="-285750" algn="just">
              <a:lnSpc>
                <a:spcPct val="110000"/>
              </a:lnSpc>
              <a:spcBef>
                <a:spcPct val="30000"/>
              </a:spcBef>
              <a:buClr>
                <a:srgbClr val="008A53"/>
              </a:buClr>
              <a:buSzPct val="85000"/>
              <a:buFont typeface="Arial" panose="020B0604020202020204" pitchFamily="34" charset="0"/>
              <a:buChar char="•"/>
              <a:defRPr/>
            </a:pPr>
            <a:endParaRPr lang="ru-RU" sz="1400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10000"/>
              </a:lnSpc>
              <a:spcBef>
                <a:spcPct val="30000"/>
              </a:spcBef>
              <a:buClr>
                <a:srgbClr val="008A53"/>
              </a:buClr>
              <a:buSzPct val="85000"/>
              <a:buFont typeface="Arial" panose="020B0604020202020204" pitchFamily="34" charset="0"/>
              <a:buChar char="•"/>
              <a:defRPr/>
            </a:pPr>
            <a:r>
              <a:rPr lang="ru-RU" sz="14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производственные </a:t>
            </a:r>
            <a:r>
              <a:rPr lang="ru-RU" sz="1400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мощности (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цех шоколада; цех </a:t>
            </a:r>
            <a:r>
              <a:rPr lang="ru-RU" sz="1400" b="1" dirty="0" err="1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вафельки</a:t>
            </a:r>
            <a:r>
              <a:rPr lang="ru-RU" sz="1400" b="1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драже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1400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склады– Ставропольский край,  Кочубеевском </a:t>
            </a:r>
            <a:r>
              <a:rPr lang="ru-RU" sz="14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районе, поселок </a:t>
            </a:r>
            <a:r>
              <a:rPr lang="ru-RU" sz="1400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Рабочий </a:t>
            </a:r>
            <a:r>
              <a:rPr lang="ru-RU" sz="1400" dirty="0" err="1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</a:t>
            </a:r>
            <a:r>
              <a:rPr lang="ru-RU" sz="1400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Молодежная, 42а/1  </a:t>
            </a:r>
            <a:r>
              <a:rPr lang="ru-RU" sz="1400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</a:p>
          <a:p>
            <a:pPr marL="285750" indent="-285750" algn="just">
              <a:lnSpc>
                <a:spcPct val="110000"/>
              </a:lnSpc>
              <a:spcBef>
                <a:spcPct val="30000"/>
              </a:spcBef>
              <a:buClr>
                <a:srgbClr val="008A53"/>
              </a:buClr>
              <a:buSzPct val="85000"/>
              <a:buFont typeface="Arial" panose="020B0604020202020204" pitchFamily="34" charset="0"/>
              <a:buChar char="•"/>
              <a:defRPr/>
            </a:pPr>
            <a:endParaRPr lang="ru-RU" sz="1400" dirty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10000"/>
              </a:lnSpc>
              <a:spcBef>
                <a:spcPct val="30000"/>
              </a:spcBef>
              <a:buClr>
                <a:srgbClr val="008A53"/>
              </a:buClr>
              <a:buSzPct val="85000"/>
              <a:buFont typeface="Arial" panose="020B0604020202020204" pitchFamily="34" charset="0"/>
              <a:buChar char="•"/>
              <a:defRPr/>
            </a:pPr>
            <a:endParaRPr lang="ru-RU" sz="1400" b="1" kern="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10000"/>
              </a:lnSpc>
              <a:spcBef>
                <a:spcPct val="30000"/>
              </a:spcBef>
              <a:buClr>
                <a:srgbClr val="008A53"/>
              </a:buClr>
              <a:buSzPct val="85000"/>
              <a:buFont typeface="Arial" panose="020B0604020202020204" pitchFamily="34" charset="0"/>
              <a:buChar char="•"/>
              <a:defRPr/>
            </a:pPr>
            <a:endParaRPr lang="ru-RU" sz="1400" b="1" kern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916718" y="3800073"/>
            <a:ext cx="18473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​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817297" y="3769295"/>
            <a:ext cx="398910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Ссылка на карту для ознакомления с местностью</a:t>
            </a:r>
            <a:r>
              <a:rPr lang="en-US" sz="1400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822734"/>
            <a:ext cx="4482874" cy="2894298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345338" y="4005064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solidFill>
                  <a:schemeClr val="tx1"/>
                </a:solidFill>
                <a:hlinkClick r:id="rId3"/>
              </a:rPr>
              <a:t>https://yandex.ru/maps/?</a:t>
            </a:r>
            <a:r>
              <a:rPr lang="en-US" dirty="0" smtClean="0">
                <a:solidFill>
                  <a:schemeClr val="tx1"/>
                </a:solidFill>
                <a:hlinkClick r:id="rId3"/>
              </a:rPr>
              <a:t>l=sat%2Cskl&amp;ll=41.900945%2C44.580933&amp;utm_source=main_stripe_big&amp;z=19</a:t>
            </a:r>
            <a:endParaRPr lang="ru-RU" dirty="0" smtClean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8782" y="803550"/>
            <a:ext cx="3668777" cy="2916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012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72008"/>
            <a:ext cx="7560840" cy="548680"/>
          </a:xfrm>
        </p:spPr>
        <p:txBody>
          <a:bodyPr>
            <a:normAutofit/>
          </a:bodyPr>
          <a:lstStyle/>
          <a:p>
            <a:pPr algn="l"/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объекта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7555422"/>
              </p:ext>
            </p:extLst>
          </p:nvPr>
        </p:nvGraphicFramePr>
        <p:xfrm>
          <a:off x="251520" y="692696"/>
          <a:ext cx="8712968" cy="1978817"/>
        </p:xfrm>
        <a:graphic>
          <a:graphicData uri="http://schemas.openxmlformats.org/drawingml/2006/table">
            <a:tbl>
              <a:tblPr firstRow="1" bandRow="1">
                <a:gradFill rotWithShape="1">
                  <a:gsLst>
                    <a:gs pos="0">
                      <a:srgbClr val="BFDDB0">
                        <a:tint val="50000"/>
                        <a:satMod val="300000"/>
                      </a:srgbClr>
                    </a:gs>
                    <a:gs pos="35000">
                      <a:srgbClr val="BFDDB0">
                        <a:tint val="37000"/>
                        <a:satMod val="300000"/>
                      </a:srgbClr>
                    </a:gs>
                    <a:gs pos="100000">
                      <a:srgbClr val="BFDDB0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a:tblPr>
              <a:tblGrid>
                <a:gridCol w="67579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550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2903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just"/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Наименование объекта </a:t>
                      </a:r>
                    </a:p>
                  </a:txBody>
                  <a:tcPr>
                    <a:lnL w="12700" cap="flat" cmpd="sng" algn="ctr">
                      <a:solidFill>
                        <a:srgbClr val="7DC2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DC2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DC2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DC2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endParaRPr lang="ru-RU" sz="1800" b="1" kern="12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7DC2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DC2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DC2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DC2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49779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Недвижимое имущество -</a:t>
                      </a:r>
                      <a:r>
                        <a:rPr lang="ru-RU" sz="12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залогодатель ФЛ, </a:t>
                      </a:r>
                      <a:r>
                        <a:rPr lang="ru-RU" sz="1200" b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естоположение: х. </a:t>
                      </a:r>
                      <a:r>
                        <a:rPr lang="ru-RU" sz="120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Новозеленчукский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 Земельный участок; Кадастровый (или условный)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номер: 26:15:290208:59; 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Общая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площадь, кв. м: 6592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;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 Проходная; Этажность: 1; Кадастровый номер: 26:15:000000:3692; площадь, </a:t>
                      </a:r>
                      <a:r>
                        <a:rPr lang="ru-RU" sz="120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кв.м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: 11,5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 Кондитерский; Этажность: 2; Кадастровый номер: 26:15:290204:100; Номер записи регистрации права: 26-26-16/002/2010-269; площадь, </a:t>
                      </a:r>
                      <a:r>
                        <a:rPr lang="ru-RU" sz="120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кв.м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: 2688,7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7DC2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DC2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DC2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DC2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х.Новозеленчукский</a:t>
                      </a: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кондитерский цех</a:t>
                      </a:r>
                      <a:r>
                        <a:rPr lang="ru-RU" sz="1000" b="1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карамели и офис</a:t>
                      </a:r>
                      <a:endParaRPr lang="ru-RU" sz="1000" b="1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7DC2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DC2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DC2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DC2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2127859"/>
                  </a:ext>
                </a:extLst>
              </a:tr>
            </a:tbl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3244655"/>
            <a:ext cx="9036496" cy="327050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7784" y="2989302"/>
            <a:ext cx="164606" cy="59136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1491" y="2924944"/>
            <a:ext cx="164606" cy="121320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43768" y="3619948"/>
            <a:ext cx="1140051" cy="103641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44474" y="3257644"/>
            <a:ext cx="4706007" cy="2907660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1935701" y="2867456"/>
            <a:ext cx="250456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tx1"/>
                </a:solidFill>
              </a:rPr>
              <a:t>Кондитерский цех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887204" y="2824744"/>
            <a:ext cx="101970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tx1"/>
                </a:solidFill>
              </a:rPr>
              <a:t>Проходная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7648117" y="5888305"/>
            <a:ext cx="47250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rgbClr val="0070C0"/>
                </a:solidFill>
              </a:rPr>
              <a:t>ВТБ</a:t>
            </a:r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19159" y="4883745"/>
            <a:ext cx="3324842" cy="177433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981649" y="4036083"/>
            <a:ext cx="60144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00B050"/>
                </a:solidFill>
              </a:rPr>
              <a:t>СБЕР</a:t>
            </a:r>
          </a:p>
        </p:txBody>
      </p:sp>
    </p:spTree>
    <p:extLst>
      <p:ext uri="{BB962C8B-B14F-4D97-AF65-F5344CB8AC3E}">
        <p14:creationId xmlns:p14="http://schemas.microsoft.com/office/powerpoint/2010/main" val="3256058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72008"/>
            <a:ext cx="7560840" cy="548680"/>
          </a:xfrm>
        </p:spPr>
        <p:txBody>
          <a:bodyPr>
            <a:normAutofit/>
          </a:bodyPr>
          <a:lstStyle/>
          <a:p>
            <a:pPr algn="l"/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объекта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2570637"/>
              </p:ext>
            </p:extLst>
          </p:nvPr>
        </p:nvGraphicFramePr>
        <p:xfrm>
          <a:off x="251520" y="692696"/>
          <a:ext cx="8712968" cy="2192078"/>
        </p:xfrm>
        <a:graphic>
          <a:graphicData uri="http://schemas.openxmlformats.org/drawingml/2006/table">
            <a:tbl>
              <a:tblPr firstRow="1" bandRow="1">
                <a:gradFill rotWithShape="1">
                  <a:gsLst>
                    <a:gs pos="0">
                      <a:srgbClr val="BFDDB0">
                        <a:tint val="50000"/>
                        <a:satMod val="300000"/>
                      </a:srgbClr>
                    </a:gs>
                    <a:gs pos="35000">
                      <a:srgbClr val="BFDDB0">
                        <a:tint val="37000"/>
                        <a:satMod val="300000"/>
                      </a:srgbClr>
                    </a:gs>
                    <a:gs pos="100000">
                      <a:srgbClr val="BFDDB0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a:tblPr>
              <a:tblGrid>
                <a:gridCol w="67579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550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2903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just"/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Наименование объекта </a:t>
                      </a:r>
                    </a:p>
                  </a:txBody>
                  <a:tcPr>
                    <a:lnL w="12700" cap="flat" cmpd="sng" algn="ctr">
                      <a:solidFill>
                        <a:srgbClr val="7DC2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DC2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DC2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DC2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endParaRPr lang="ru-RU" sz="1800" b="1" kern="12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7DC2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DC2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DC2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DC2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58076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Недвижимое имущество -</a:t>
                      </a:r>
                      <a:r>
                        <a:rPr lang="ru-RU" sz="12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залогодатель ФЛ, </a:t>
                      </a:r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естоположение Пос. Рабочий: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 Земельный участок; Кадастровый 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(или условный) номер: 26:15:292101:32; 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Общая 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площадь, кв. м: 2635; </a:t>
                      </a:r>
                      <a:endParaRPr lang="ru-RU" sz="1200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 Земельный участок; Кадастровый (или условный) номер: 26:15:292101:752; Общая площадь, кв. м: 2635; 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 Котельная ; Этажность: 1; Кадастровый номер: 26:15:292101:801; площадь, </a:t>
                      </a:r>
                      <a:r>
                        <a:rPr lang="ru-RU" sz="120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кв.м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: 12.;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 склад №2; Этажность: 1; Кадастровый номер: 26:15:292101:802; площадь, </a:t>
                      </a:r>
                      <a:r>
                        <a:rPr lang="ru-RU" sz="120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кв.м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: 1475,5;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 склад №1; Этажность: 1; Кадастровый номер: 26:15:292101:803;; площадь, </a:t>
                      </a:r>
                      <a:r>
                        <a:rPr lang="ru-RU" sz="120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кв.м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: 1199,3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7DC2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DC2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DC2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DC2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Местоположение Пос. Рабочий: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цех шоколада; цех </a:t>
                      </a:r>
                      <a:r>
                        <a:rPr lang="ru-RU" sz="1000" b="1" kern="1200" baseline="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вафельки</a:t>
                      </a:r>
                      <a:r>
                        <a:rPr lang="ru-RU" sz="1000" b="1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и  драже</a:t>
                      </a:r>
                      <a:endParaRPr lang="ru-RU" sz="1000" b="1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7DC2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DC2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DC2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DC2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3645024"/>
            <a:ext cx="8712968" cy="288032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031015">
            <a:off x="4173928" y="4186796"/>
            <a:ext cx="2499345" cy="230425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357254">
            <a:off x="4061679" y="5008953"/>
            <a:ext cx="2232007" cy="110636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3888" y="4437112"/>
            <a:ext cx="2988449" cy="116861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4061440" y="3316823"/>
            <a:ext cx="578095" cy="2056394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4108091" y="3290501"/>
            <a:ext cx="99033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tx1"/>
                </a:solidFill>
              </a:rPr>
              <a:t>Котельная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3168748">
            <a:off x="5149637" y="3303863"/>
            <a:ext cx="1418495" cy="1670785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5309555" y="3146764"/>
            <a:ext cx="95436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tx1"/>
                </a:solidFill>
              </a:rPr>
              <a:t>Склад №1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7499532">
            <a:off x="3080312" y="3055128"/>
            <a:ext cx="930876" cy="2654648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1766508" y="3247246"/>
            <a:ext cx="95436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tx1"/>
                </a:solidFill>
              </a:rPr>
              <a:t>Склад №2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09738" y="3618024"/>
            <a:ext cx="3027723" cy="1219274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4271276" y="3290501"/>
            <a:ext cx="60144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СБЕР</a:t>
            </a: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058635" y="4060751"/>
            <a:ext cx="426757" cy="329213"/>
          </a:xfrm>
          <a:prstGeom prst="rect">
            <a:avLst/>
          </a:prstGeom>
        </p:spPr>
      </p:pic>
      <p:sp>
        <p:nvSpPr>
          <p:cNvPr id="19" name="Прямоугольник 18"/>
          <p:cNvSpPr/>
          <p:nvPr/>
        </p:nvSpPr>
        <p:spPr>
          <a:xfrm>
            <a:off x="4912864" y="5110324"/>
            <a:ext cx="109910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accent5">
                    <a:lumMod val="50000"/>
                  </a:schemeClr>
                </a:solidFill>
              </a:rPr>
              <a:t>СБЕР</a:t>
            </a:r>
          </a:p>
        </p:txBody>
      </p:sp>
    </p:spTree>
    <p:extLst>
      <p:ext uri="{BB962C8B-B14F-4D97-AF65-F5344CB8AC3E}">
        <p14:creationId xmlns:p14="http://schemas.microsoft.com/office/powerpoint/2010/main" val="2245816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72008"/>
            <a:ext cx="7560840" cy="548680"/>
          </a:xfrm>
        </p:spPr>
        <p:txBody>
          <a:bodyPr>
            <a:normAutofit/>
          </a:bodyPr>
          <a:lstStyle/>
          <a:p>
            <a:pPr algn="l"/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объекта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8490972"/>
              </p:ext>
            </p:extLst>
          </p:nvPr>
        </p:nvGraphicFramePr>
        <p:xfrm>
          <a:off x="251520" y="692696"/>
          <a:ext cx="8712968" cy="6217920"/>
        </p:xfrm>
        <a:graphic>
          <a:graphicData uri="http://schemas.openxmlformats.org/drawingml/2006/table">
            <a:tbl>
              <a:tblPr firstRow="1" bandRow="1">
                <a:gradFill rotWithShape="1">
                  <a:gsLst>
                    <a:gs pos="0">
                      <a:srgbClr val="BFDDB0">
                        <a:tint val="50000"/>
                        <a:satMod val="300000"/>
                      </a:srgbClr>
                    </a:gs>
                    <a:gs pos="35000">
                      <a:srgbClr val="BFDDB0">
                        <a:tint val="37000"/>
                        <a:satMod val="300000"/>
                      </a:srgbClr>
                    </a:gs>
                    <a:gs pos="100000">
                      <a:srgbClr val="BFDDB0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a:tblPr>
              <a:tblGrid>
                <a:gridCol w="87129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8711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just"/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Наименование объекта </a:t>
                      </a:r>
                    </a:p>
                    <a:p>
                      <a:pPr marL="0" algn="just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 единиц автотранспорта - залогодатель ООО «</a:t>
                      </a:r>
                      <a:r>
                        <a:rPr lang="ru-RU" sz="120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Шоколенд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»: 2 полуприцепа </a:t>
                      </a: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Krone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2007 г.; Автопогрузчик </a:t>
                      </a: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ZHEJIANG HANGCHA ENGINEERING MACHINERY CO. LTD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2013 г.; 4 легковых автомобиля Лада 2015-2016г.; Автофургон Газ 2012г.; Грузовой  </a:t>
                      </a: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SCANIA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2017г</a:t>
                      </a:r>
                    </a:p>
                    <a:p>
                      <a:pPr marL="0" algn="just" defTabSz="914400" rtl="0" eaLnBrk="1" latinLnBrk="0" hangingPunct="1">
                        <a:spcAft>
                          <a:spcPts val="0"/>
                        </a:spcAft>
                      </a:pPr>
                      <a:endParaRPr lang="ru-RU" sz="1200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algn="just" defTabSz="914400" rtl="0" eaLnBrk="1" latinLnBrk="0" hangingPunct="1">
                        <a:spcAft>
                          <a:spcPts val="0"/>
                        </a:spcAft>
                      </a:pPr>
                      <a:endParaRPr lang="ru-RU" sz="1200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algn="just" defTabSz="914400" rtl="0" eaLnBrk="1" latinLnBrk="0" hangingPunct="1">
                        <a:spcAft>
                          <a:spcPts val="0"/>
                        </a:spcAft>
                      </a:pPr>
                      <a:endParaRPr lang="ru-RU" sz="1200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algn="just" defTabSz="914400" rtl="0" eaLnBrk="1" latinLnBrk="0" hangingPunct="1">
                        <a:spcAft>
                          <a:spcPts val="0"/>
                        </a:spcAft>
                      </a:pPr>
                      <a:endParaRPr lang="ru-RU" sz="1200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algn="just" defTabSz="914400" rtl="0" eaLnBrk="1" latinLnBrk="0" hangingPunct="1">
                        <a:spcAft>
                          <a:spcPts val="0"/>
                        </a:spcAft>
                      </a:pPr>
                      <a:endParaRPr lang="ru-RU" sz="1200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algn="just" defTabSz="914400" rtl="0" eaLnBrk="1" latinLnBrk="0" hangingPunct="1">
                        <a:spcAft>
                          <a:spcPts val="0"/>
                        </a:spcAft>
                      </a:pPr>
                      <a:endParaRPr lang="ru-RU" sz="1200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algn="just" defTabSz="914400" rtl="0" eaLnBrk="1" latinLnBrk="0" hangingPunct="1">
                        <a:spcAft>
                          <a:spcPts val="0"/>
                        </a:spcAft>
                      </a:pPr>
                      <a:endParaRPr lang="ru-RU" sz="1200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algn="just" defTabSz="914400" rtl="0" eaLnBrk="1" latinLnBrk="0" hangingPunct="1">
                        <a:spcAft>
                          <a:spcPts val="0"/>
                        </a:spcAft>
                      </a:pPr>
                      <a:endParaRPr lang="ru-RU" sz="1200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algn="just" defTabSz="914400" rtl="0" eaLnBrk="1" latinLnBrk="0" hangingPunct="1">
                        <a:spcAft>
                          <a:spcPts val="0"/>
                        </a:spcAft>
                      </a:pPr>
                      <a:endParaRPr lang="ru-RU" sz="1200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algn="just" defTabSz="914400" rtl="0" eaLnBrk="1" latinLnBrk="0" hangingPunct="1">
                        <a:spcAft>
                          <a:spcPts val="0"/>
                        </a:spcAft>
                      </a:pPr>
                      <a:endParaRPr lang="ru-RU" sz="1200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algn="just" defTabSz="914400" rtl="0" eaLnBrk="1" latinLnBrk="0" hangingPunct="1">
                        <a:spcAft>
                          <a:spcPts val="0"/>
                        </a:spcAft>
                      </a:pPr>
                      <a:endParaRPr lang="ru-RU" sz="1200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algn="just" defTabSz="914400" rtl="0" eaLnBrk="1" latinLnBrk="0" hangingPunct="1">
                        <a:spcAft>
                          <a:spcPts val="0"/>
                        </a:spcAft>
                      </a:pPr>
                      <a:endParaRPr lang="ru-RU" sz="1200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algn="just" defTabSz="914400" rtl="0" eaLnBrk="1" latinLnBrk="0" hangingPunct="1">
                        <a:spcAft>
                          <a:spcPts val="0"/>
                        </a:spcAft>
                      </a:pPr>
                      <a:endParaRPr lang="ru-RU" sz="1200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algn="just" defTabSz="914400" rtl="0" eaLnBrk="1" latinLnBrk="0" hangingPunct="1">
                        <a:spcAft>
                          <a:spcPts val="0"/>
                        </a:spcAft>
                      </a:pPr>
                      <a:endParaRPr lang="ru-RU" sz="1200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algn="just" defTabSz="914400" rtl="0" eaLnBrk="1" latinLnBrk="0" hangingPunct="1">
                        <a:spcAft>
                          <a:spcPts val="0"/>
                        </a:spcAft>
                      </a:pPr>
                      <a:endParaRPr lang="ru-RU" sz="1200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algn="just" defTabSz="914400" rtl="0" eaLnBrk="1" latinLnBrk="0" hangingPunct="1">
                        <a:spcAft>
                          <a:spcPts val="0"/>
                        </a:spcAft>
                      </a:pPr>
                      <a:endParaRPr lang="ru-RU" sz="1200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algn="just" defTabSz="914400" rtl="0" eaLnBrk="1" latinLnBrk="0" hangingPunct="1">
                        <a:spcAft>
                          <a:spcPts val="0"/>
                        </a:spcAft>
                      </a:pPr>
                      <a:endParaRPr lang="ru-RU" sz="12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7DC2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DC2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DC2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DC2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37679"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spcAft>
                          <a:spcPts val="0"/>
                        </a:spcAft>
                      </a:pPr>
                      <a:endParaRPr lang="ru-RU" sz="1200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109 единиц производственного оборудования – залогодатель</a:t>
                      </a:r>
                      <a:r>
                        <a:rPr lang="ru-RU" sz="1200" b="1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ООО «</a:t>
                      </a:r>
                      <a:r>
                        <a:rPr lang="ru-RU" sz="1200" b="1" kern="1200" baseline="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Шоколенд</a:t>
                      </a:r>
                      <a:r>
                        <a:rPr lang="ru-RU" sz="1200" b="1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: (Вафельная линия </a:t>
                      </a:r>
                      <a:r>
                        <a:rPr lang="en-US" sz="12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HAAS</a:t>
                      </a: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Линия по производству листовых вафель KHG, Высокоскоростная округлительная линия MFT 0300, 00-000174, модель: MFT 0300;</a:t>
                      </a:r>
                      <a:r>
                        <a:rPr lang="ru-RU" sz="1200" b="1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Автоматическая линия обертки; Линия по производству шоколадных изделий; Линия по производству карамели с начинкой; </a:t>
                      </a:r>
                      <a:r>
                        <a:rPr lang="ru-RU" sz="1200" b="1" kern="1200" baseline="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Brucks</a:t>
                      </a:r>
                      <a:r>
                        <a:rPr lang="ru-RU" sz="1200" b="1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тип 1600 (линия драже 2);  </a:t>
                      </a: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Холодильный туннель </a:t>
                      </a:r>
                      <a:r>
                        <a:rPr lang="en-US" sz="1200" b="1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Neilsen</a:t>
                      </a:r>
                      <a:r>
                        <a:rPr lang="en-US" sz="12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Cooling 1200</a:t>
                      </a: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, </a:t>
                      </a:r>
                      <a:r>
                        <a:rPr lang="ru-RU" sz="1200" b="1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Глазировочная</a:t>
                      </a: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машина</a:t>
                      </a:r>
                      <a:r>
                        <a:rPr lang="en-US" sz="12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1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Neilsen</a:t>
                      </a: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Горизонтальный </a:t>
                      </a:r>
                      <a:r>
                        <a:rPr lang="ru-RU" sz="1200" b="1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флоупак</a:t>
                      </a: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с транспортной системой BOSCH, Отливочная машина (депозитор) для отливки желейных конфет методом </a:t>
                      </a:r>
                      <a:r>
                        <a:rPr lang="ru-RU" sz="1200" b="1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One</a:t>
                      </a: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Shot</a:t>
                      </a: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с форматной плитой и т.д.)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7DC2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DC2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DC2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DC2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5345922"/>
                  </a:ext>
                </a:extLst>
              </a:tr>
            </a:tbl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927" y="1484784"/>
            <a:ext cx="2016225" cy="304266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552" y="2001895"/>
            <a:ext cx="2359356" cy="177409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4520" y="2457475"/>
            <a:ext cx="2759968" cy="206997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0330" y="1412775"/>
            <a:ext cx="2128093" cy="972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632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ru-RU" sz="1200" kern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Оборудование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48064" y="781423"/>
            <a:ext cx="3051422" cy="549901"/>
          </a:xfrm>
        </p:spPr>
        <p:txBody>
          <a:bodyPr/>
          <a:lstStyle/>
          <a:p>
            <a:pPr marL="0" indent="0">
              <a:buNone/>
            </a:pPr>
            <a:r>
              <a:rPr lang="ru-RU" sz="1200" kern="12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Холодильный туннель </a:t>
            </a:r>
            <a:r>
              <a:rPr lang="en-US" sz="1200" kern="12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Neilsen</a:t>
            </a:r>
            <a:r>
              <a:rPr lang="en-US" sz="1200" kern="12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Cooling 1200</a:t>
            </a:r>
            <a:endParaRPr lang="ru-RU" sz="1200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6526" y="1331324"/>
            <a:ext cx="3400009" cy="252972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251" y="1163023"/>
            <a:ext cx="4107715" cy="5248506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56648" y="886024"/>
            <a:ext cx="2437399" cy="29456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заверточная машина для карамели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8024" y="3861048"/>
            <a:ext cx="4249280" cy="2554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89125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Оборудование</a:t>
            </a:r>
            <a:endParaRPr lang="ru-RU" sz="1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764768"/>
            <a:ext cx="3011587" cy="504056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400" kern="12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Дражеровочная машина для накатывания  слоя шоколадной глазури</a:t>
            </a:r>
            <a:endParaRPr lang="ru-RU" sz="1400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387" y="1268824"/>
            <a:ext cx="2834453" cy="265146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0582" y="2594555"/>
            <a:ext cx="2880320" cy="282036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3808026" y="2204864"/>
            <a:ext cx="180543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>
              <a:buNone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Упаковочная машина</a:t>
            </a:r>
            <a:endParaRPr lang="ru-RU" sz="1400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9644" y="3573016"/>
            <a:ext cx="2651547" cy="273630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Прямоугольник 8"/>
          <p:cNvSpPr/>
          <p:nvPr/>
        </p:nvSpPr>
        <p:spPr>
          <a:xfrm>
            <a:off x="6252920" y="3244656"/>
            <a:ext cx="2634247" cy="3283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Отливочная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машина для конфет</a:t>
            </a:r>
          </a:p>
        </p:txBody>
      </p:sp>
    </p:spTree>
    <p:extLst>
      <p:ext uri="{BB962C8B-B14F-4D97-AF65-F5344CB8AC3E}">
        <p14:creationId xmlns:p14="http://schemas.microsoft.com/office/powerpoint/2010/main" val="4298550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Оборудование</a:t>
            </a:r>
            <a:endParaRPr lang="ru-RU" sz="1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7454" y="717724"/>
            <a:ext cx="7806953" cy="637555"/>
          </a:xfrm>
        </p:spPr>
        <p:txBody>
          <a:bodyPr/>
          <a:lstStyle/>
          <a:p>
            <a:pPr marL="0" indent="0">
              <a:buNone/>
            </a:pPr>
            <a:r>
              <a:rPr lang="ru-RU" sz="1400" kern="12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Вафельная </a:t>
            </a:r>
            <a:r>
              <a:rPr lang="ru-RU" sz="1400" kern="12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линия </a:t>
            </a:r>
            <a:r>
              <a:rPr lang="en-US" sz="1400" kern="12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HAAS</a:t>
            </a:r>
            <a:r>
              <a:rPr lang="ru-RU" sz="1400" kern="12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</a:rPr>
              <a:t>на 52 </a:t>
            </a:r>
            <a:r>
              <a:rPr lang="ru-RU" sz="1400" dirty="0">
                <a:solidFill>
                  <a:schemeClr val="tx1"/>
                </a:solidFill>
              </a:rPr>
              <a:t>плиты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285" y="1124744"/>
            <a:ext cx="6912768" cy="3599933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408285" y="5013176"/>
            <a:ext cx="848419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Линия </a:t>
            </a:r>
            <a:r>
              <a:rPr lang="ru-RU" dirty="0">
                <a:solidFill>
                  <a:schemeClr val="tx1"/>
                </a:solidFill>
              </a:rPr>
              <a:t>по производству листовых вафель KHG; Марка, модель: KHG-51; Фирма-производитель: </a:t>
            </a:r>
            <a:r>
              <a:rPr lang="ru-RU" dirty="0" err="1">
                <a:solidFill>
                  <a:schemeClr val="tx1"/>
                </a:solidFill>
              </a:rPr>
              <a:t>Kehua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Foodstood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Machinery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Industry</a:t>
            </a:r>
            <a:r>
              <a:rPr lang="ru-RU" dirty="0">
                <a:solidFill>
                  <a:schemeClr val="tx1"/>
                </a:solidFill>
              </a:rPr>
              <a:t> &amp; </a:t>
            </a:r>
            <a:r>
              <a:rPr lang="ru-RU" dirty="0" err="1">
                <a:solidFill>
                  <a:schemeClr val="tx1"/>
                </a:solidFill>
              </a:rPr>
              <a:t>Commerce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Co</a:t>
            </a:r>
            <a:r>
              <a:rPr lang="ru-RU" dirty="0">
                <a:solidFill>
                  <a:schemeClr val="tx1"/>
                </a:solidFill>
              </a:rPr>
              <a:t>., </a:t>
            </a:r>
            <a:r>
              <a:rPr lang="ru-RU" dirty="0" err="1">
                <a:solidFill>
                  <a:schemeClr val="tx1"/>
                </a:solidFill>
              </a:rPr>
              <a:t>Ltd</a:t>
            </a:r>
            <a:r>
              <a:rPr lang="ru-RU" dirty="0">
                <a:solidFill>
                  <a:schemeClr val="tx1"/>
                </a:solidFill>
              </a:rPr>
              <a:t>; Страна изготовления: Китай; Год выпуска: 2007; зав.№: ES-51; </a:t>
            </a:r>
            <a:r>
              <a:rPr lang="ru-RU" dirty="0" smtClean="0">
                <a:solidFill>
                  <a:schemeClr val="tx1"/>
                </a:solidFill>
              </a:rPr>
              <a:t>Состав/комплектация </a:t>
            </a:r>
            <a:r>
              <a:rPr lang="ru-RU" dirty="0">
                <a:solidFill>
                  <a:schemeClr val="tx1"/>
                </a:solidFill>
              </a:rPr>
              <a:t>позиции: </a:t>
            </a:r>
            <a:r>
              <a:rPr lang="ru-RU" b="1" dirty="0">
                <a:solidFill>
                  <a:schemeClr val="tx1"/>
                </a:solidFill>
              </a:rPr>
              <a:t>до 4500 кг/сутки</a:t>
            </a:r>
            <a:r>
              <a:rPr lang="ru-RU" dirty="0">
                <a:solidFill>
                  <a:schemeClr val="tx1"/>
                </a:solidFill>
              </a:rPr>
              <a:t>, в составе: Печь газовая (52 плиты); Охладитель веерный; Машина намазки вафельных листов одноголовочная; Узел приготовления начинки; Охлаждающий шкаф; Машина для резки вафельного листа; Стол фасовочный; </a:t>
            </a:r>
            <a:r>
              <a:rPr lang="ru-RU" dirty="0" err="1">
                <a:solidFill>
                  <a:schemeClr val="tx1"/>
                </a:solidFill>
              </a:rPr>
              <a:t>Турбомиксер</a:t>
            </a:r>
            <a:r>
              <a:rPr lang="ru-RU" dirty="0">
                <a:solidFill>
                  <a:schemeClr val="tx1"/>
                </a:solidFill>
              </a:rPr>
              <a:t> для приготовления теста; Инвентарный номер: 00-000081</a:t>
            </a:r>
          </a:p>
        </p:txBody>
      </p:sp>
    </p:spTree>
    <p:extLst>
      <p:ext uri="{BB962C8B-B14F-4D97-AF65-F5344CB8AC3E}">
        <p14:creationId xmlns:p14="http://schemas.microsoft.com/office/powerpoint/2010/main" val="41212970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45785"/>
            <a:ext cx="4516878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Фотообзор </a:t>
            </a:r>
            <a: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выпускаемой продукции</a:t>
            </a:r>
            <a:endParaRPr lang="ru-RU" altLang="ru-RU" sz="2200" dirty="0">
              <a:solidFill>
                <a:schemeClr val="tx1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60788" y="600942"/>
            <a:ext cx="879173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chemeClr val="tx1"/>
                </a:solidFill>
              </a:rPr>
              <a:t>Кондитерская </a:t>
            </a:r>
            <a:r>
              <a:rPr lang="ru-RU" sz="1400" dirty="0">
                <a:solidFill>
                  <a:schemeClr val="tx1"/>
                </a:solidFill>
              </a:rPr>
              <a:t>фабрика «Шоколенд» была создана в 1998 году. </a:t>
            </a:r>
          </a:p>
          <a:p>
            <a:r>
              <a:rPr lang="ru-RU" sz="1400" dirty="0">
                <a:solidFill>
                  <a:schemeClr val="tx1"/>
                </a:solidFill>
              </a:rPr>
              <a:t>Сегодня «</a:t>
            </a:r>
            <a:r>
              <a:rPr lang="ru-RU" sz="1400" dirty="0" err="1">
                <a:solidFill>
                  <a:schemeClr val="tx1"/>
                </a:solidFill>
              </a:rPr>
              <a:t>Шоколенд</a:t>
            </a:r>
            <a:r>
              <a:rPr lang="ru-RU" sz="1400" dirty="0">
                <a:solidFill>
                  <a:schemeClr val="tx1"/>
                </a:solidFill>
              </a:rPr>
              <a:t>» — это современное российское предприятие по производству кондитерских изделий, одно из ведущих предприятий в Ставропольском крае, объем производства фабрики в регионе достигает 35 % (в руб.) — самое крупное предприятие среди кондитерских фабрик Ставропольского края.</a:t>
            </a:r>
          </a:p>
          <a:p>
            <a:r>
              <a:rPr lang="ru-RU" sz="1400" dirty="0">
                <a:solidFill>
                  <a:schemeClr val="tx1"/>
                </a:solidFill>
              </a:rPr>
              <a:t>Единственная фабрика по производству шоколада в регионе.</a:t>
            </a:r>
          </a:p>
          <a:p>
            <a:r>
              <a:rPr lang="ru-RU" sz="1400" dirty="0">
                <a:solidFill>
                  <a:schemeClr val="tx1"/>
                </a:solidFill>
              </a:rPr>
              <a:t>«</a:t>
            </a:r>
            <a:r>
              <a:rPr lang="ru-RU" sz="1400" dirty="0" err="1">
                <a:solidFill>
                  <a:schemeClr val="tx1"/>
                </a:solidFill>
              </a:rPr>
              <a:t>Шоколенд</a:t>
            </a:r>
            <a:r>
              <a:rPr lang="ru-RU" sz="1400" dirty="0">
                <a:solidFill>
                  <a:schemeClr val="tx1"/>
                </a:solidFill>
              </a:rPr>
              <a:t>» производит:</a:t>
            </a:r>
          </a:p>
          <a:p>
            <a:r>
              <a:rPr lang="ru-RU" sz="1400" dirty="0">
                <a:solidFill>
                  <a:schemeClr val="tx1"/>
                </a:solidFill>
              </a:rPr>
              <a:t>•	Шоколад и шоколадные конфеты.</a:t>
            </a:r>
          </a:p>
          <a:p>
            <a:r>
              <a:rPr lang="ru-RU" sz="1400" dirty="0">
                <a:solidFill>
                  <a:schemeClr val="tx1"/>
                </a:solidFill>
              </a:rPr>
              <a:t>•	Карамель и ирис.</a:t>
            </a:r>
          </a:p>
          <a:p>
            <a:r>
              <a:rPr lang="ru-RU" sz="1400" dirty="0">
                <a:solidFill>
                  <a:schemeClr val="tx1"/>
                </a:solidFill>
              </a:rPr>
              <a:t>•	Драже ореховое и фруктовое.</a:t>
            </a:r>
          </a:p>
          <a:p>
            <a:r>
              <a:rPr lang="ru-RU" sz="1400" dirty="0">
                <a:solidFill>
                  <a:schemeClr val="tx1"/>
                </a:solidFill>
              </a:rPr>
              <a:t>•	Печенье: сахарное, крекерное, затяжное, с глазурью, и желейными начинками.</a:t>
            </a:r>
          </a:p>
          <a:p>
            <a:r>
              <a:rPr lang="ru-RU" sz="1400" dirty="0">
                <a:solidFill>
                  <a:schemeClr val="tx1"/>
                </a:solidFill>
              </a:rPr>
              <a:t>•	Вафли и вафельные трубочки</a:t>
            </a:r>
            <a:r>
              <a:rPr lang="ru-RU" sz="1400" dirty="0" smtClean="0">
                <a:solidFill>
                  <a:schemeClr val="tx1"/>
                </a:solidFill>
              </a:rPr>
              <a:t>.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012160" y="655567"/>
            <a:ext cx="250912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/>
              <a:t>Миксер для красок… </a:t>
            </a:r>
            <a:endParaRPr lang="ru-RU" sz="1400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271" y="3235328"/>
            <a:ext cx="4064000" cy="3477303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8753" y="3003363"/>
            <a:ext cx="4064000" cy="3521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959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ctrTitle"/>
          </p:nvPr>
        </p:nvSpPr>
        <p:spPr>
          <a:xfrm>
            <a:off x="395536" y="-8313"/>
            <a:ext cx="6851064" cy="548679"/>
          </a:xfrm>
        </p:spPr>
        <p:txBody>
          <a:bodyPr>
            <a:noAutofit/>
          </a:bodyPr>
          <a:lstStyle/>
          <a:p>
            <a:pPr algn="l"/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Финансовые показатели/факторы инвестиционной привлекательности 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251520" y="3193820"/>
            <a:ext cx="8534250" cy="3667119"/>
          </a:xfrm>
        </p:spPr>
        <p:txBody>
          <a:bodyPr>
            <a:normAutofit fontScale="25000" lnSpcReduction="20000"/>
          </a:bodyPr>
          <a:lstStyle/>
          <a:p>
            <a:pPr algn="just"/>
            <a:r>
              <a:rPr lang="ru-RU" sz="4200" b="1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Расшифровка </a:t>
            </a:r>
            <a:r>
              <a:rPr lang="ru-RU" sz="42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финансовой </a:t>
            </a:r>
            <a:r>
              <a:rPr lang="ru-RU" sz="4200" b="1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модели</a:t>
            </a:r>
            <a:r>
              <a:rPr lang="en-US" sz="42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ru-RU" sz="42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Постоянный поиск новых направлений развития, совершенствование и оптимизация рецептур и технологии производства, позволяет ежегодно расширять ассортимент продукции и укреплять авторитет предприятия на рынке кондитерских изделий. Готовая продукция реализуется через торговые сети, отдельные продуктовые магазины и в розничные точки под торговыми марками Хуторок </a:t>
            </a:r>
            <a:r>
              <a:rPr lang="ru-RU" sz="42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Карамелькин</a:t>
            </a:r>
            <a:r>
              <a:rPr lang="ru-RU" sz="42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Любимое лукошко и </a:t>
            </a:r>
            <a:r>
              <a:rPr lang="ru-RU" sz="4200" kern="1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</a:t>
            </a:r>
            <a:endParaRPr lang="ru-RU" sz="42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42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Факторы </a:t>
            </a:r>
            <a:r>
              <a:rPr lang="ru-RU" sz="4200" b="1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инвестиционной привлекательности</a:t>
            </a:r>
            <a:r>
              <a:rPr lang="en-US" sz="4200" b="1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: </a:t>
            </a:r>
            <a:endParaRPr lang="ru-RU" sz="4200" b="1" dirty="0" smtClean="0">
              <a:solidFill>
                <a:schemeClr val="tx1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just"/>
            <a:r>
              <a:rPr lang="ru-RU" sz="420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Основные конкуренты</a:t>
            </a:r>
            <a:r>
              <a:rPr lang="ru-RU" sz="4200" dirty="0" smtClean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: ООО </a:t>
            </a:r>
            <a:r>
              <a:rPr lang="ru-RU" sz="420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КАМПАН – 8,8% от общего объема оборотов – сахар ООО ЦАРИЦА ТД – 2,7% - мука ООО ЭФКО-Каскад "КРЦ" - 4,7% - пищевые масла и жиры ООО МЕРКУРИЙ-ТРЕЙД – 3,8% - поставщик кондитерских жиров, </a:t>
            </a:r>
            <a:r>
              <a:rPr lang="ru-RU" sz="4200" dirty="0" smtClean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какао-жиров; ООО </a:t>
            </a:r>
            <a:r>
              <a:rPr lang="ru-RU" sz="420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ОИЛ ПАРТНЕРС – 3,4% - пищевые масла и жиры  </a:t>
            </a:r>
            <a:endParaRPr lang="ru-RU" sz="4200" dirty="0" smtClean="0">
              <a:solidFill>
                <a:schemeClr val="tx1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just"/>
            <a:r>
              <a:rPr lang="ru-RU" sz="4200" dirty="0" smtClean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Основные </a:t>
            </a:r>
            <a:r>
              <a:rPr lang="ru-RU" sz="420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покупатели</a:t>
            </a:r>
            <a:r>
              <a:rPr lang="ru-RU" sz="4200" dirty="0" smtClean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: ВИТАЛ </a:t>
            </a:r>
            <a:r>
              <a:rPr lang="ru-RU" sz="420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г. Красноярск – 8,3% от общего объема </a:t>
            </a:r>
            <a:r>
              <a:rPr lang="ru-RU" sz="4200" dirty="0" smtClean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оборотов; ТОРГСЕРВИС </a:t>
            </a:r>
            <a:r>
              <a:rPr lang="ru-RU" sz="420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– </a:t>
            </a:r>
            <a:r>
              <a:rPr lang="ru-RU" sz="4200" dirty="0" smtClean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20%; </a:t>
            </a:r>
            <a:r>
              <a:rPr lang="en-US" sz="4200" dirty="0" smtClean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OBA </a:t>
            </a:r>
            <a:r>
              <a:rPr lang="en-US" sz="420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MARKET </a:t>
            </a:r>
            <a:r>
              <a:rPr lang="ru-RU" sz="420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г. Сумгаит – </a:t>
            </a:r>
            <a:r>
              <a:rPr lang="ru-RU" sz="4200" dirty="0" smtClean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2,7%; </a:t>
            </a:r>
            <a:r>
              <a:rPr lang="en-US" sz="4200" dirty="0" smtClean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COMMON </a:t>
            </a:r>
            <a:r>
              <a:rPr lang="en-US" sz="420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MARKET CORPORATION </a:t>
            </a:r>
            <a:r>
              <a:rPr lang="ru-RU" sz="420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г. Караганда – </a:t>
            </a:r>
            <a:r>
              <a:rPr lang="ru-RU" sz="4200" dirty="0" smtClean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1,95%; ООО </a:t>
            </a:r>
            <a:r>
              <a:rPr lang="ru-RU" sz="420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Купец – 2%</a:t>
            </a:r>
            <a:endParaRPr lang="en-US" sz="4200" dirty="0">
              <a:solidFill>
                <a:schemeClr val="tx1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just"/>
            <a:r>
              <a:rPr lang="ru-RU" sz="42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Анализ отрасли</a:t>
            </a:r>
            <a:r>
              <a:rPr lang="en-US" sz="42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ru-RU" sz="420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За период 2016–2020 гг. в России наблюдался устойчивой прирост потребления кондитерских изделий, </a:t>
            </a:r>
            <a:r>
              <a:rPr lang="ru-RU" sz="4200" dirty="0" smtClean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достигший пика </a:t>
            </a:r>
            <a:r>
              <a:rPr lang="ru-RU" sz="420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в 2018 году, продолживший тенденцию начала 2010-х гг., когда потребление возрастало на 1-3% ежегодно. ООО </a:t>
            </a:r>
            <a:r>
              <a:rPr lang="ru-RU" sz="4200" dirty="0" err="1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Шоколенд</a:t>
            </a:r>
            <a:r>
              <a:rPr lang="ru-RU" sz="420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Выручка от продажи </a:t>
            </a:r>
            <a:r>
              <a:rPr lang="ru-RU" sz="4200" dirty="0" smtClean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-  29 место  (из статистики </a:t>
            </a:r>
            <a:r>
              <a:rPr lang="ru-RU" sz="420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компаний 240</a:t>
            </a:r>
            <a:r>
              <a:rPr lang="ru-RU" sz="4200" dirty="0" smtClean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).</a:t>
            </a:r>
          </a:p>
          <a:p>
            <a:pPr algn="just"/>
            <a:r>
              <a:rPr lang="ru-RU" sz="420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АССОРТИМЕНТ: Печенье сдобное, сахарное, крекерное, глазированное, с желейной начинкой, вафельные трубочки, вафельные конфеты, ирис, карамель, шоколад, шоколадные конфеты, отливные конфеты, </a:t>
            </a:r>
            <a:r>
              <a:rPr lang="ru-RU" sz="4200" dirty="0" err="1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пралиновые</a:t>
            </a:r>
            <a:r>
              <a:rPr lang="ru-RU" sz="420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конфеты.</a:t>
            </a:r>
          </a:p>
          <a:p>
            <a:pPr algn="just"/>
            <a:r>
              <a:rPr lang="ru-RU" sz="420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ТМ: </a:t>
            </a:r>
            <a:r>
              <a:rPr lang="ru-RU" sz="4200" dirty="0" err="1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Waltcher</a:t>
            </a:r>
            <a:r>
              <a:rPr lang="ru-RU" sz="420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, </a:t>
            </a:r>
            <a:r>
              <a:rPr lang="ru-RU" sz="4200" dirty="0" err="1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Chocogrib</a:t>
            </a:r>
            <a:r>
              <a:rPr lang="ru-RU" sz="420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, </a:t>
            </a:r>
            <a:r>
              <a:rPr lang="ru-RU" sz="4200" dirty="0" err="1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MaxiХруст</a:t>
            </a:r>
            <a:r>
              <a:rPr lang="ru-RU" sz="420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, </a:t>
            </a:r>
            <a:r>
              <a:rPr lang="ru-RU" sz="4200" dirty="0" err="1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Chocopanda</a:t>
            </a:r>
            <a:r>
              <a:rPr lang="ru-RU" sz="420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, </a:t>
            </a:r>
            <a:r>
              <a:rPr lang="ru-RU" sz="4200" dirty="0" err="1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Chocobaby</a:t>
            </a:r>
            <a:r>
              <a:rPr lang="ru-RU" sz="420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, </a:t>
            </a:r>
            <a:r>
              <a:rPr lang="ru-RU" sz="4200" dirty="0" err="1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Грибята</a:t>
            </a:r>
            <a:r>
              <a:rPr lang="ru-RU" sz="420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, Любимое Лукошко, </a:t>
            </a:r>
            <a:r>
              <a:rPr lang="ru-RU" sz="4200" dirty="0" err="1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Шоколенд</a:t>
            </a:r>
            <a:r>
              <a:rPr lang="ru-RU" sz="420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, </a:t>
            </a:r>
            <a:r>
              <a:rPr lang="ru-RU" sz="4200" dirty="0" err="1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Миминожка</a:t>
            </a:r>
            <a:r>
              <a:rPr lang="ru-RU" sz="420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, </a:t>
            </a:r>
            <a:r>
              <a:rPr lang="ru-RU" sz="4200" dirty="0" err="1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Златоморье</a:t>
            </a:r>
            <a:r>
              <a:rPr lang="ru-RU" sz="420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, </a:t>
            </a:r>
            <a:r>
              <a:rPr lang="ru-RU" sz="4200" dirty="0" err="1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Куксики</a:t>
            </a:r>
            <a:r>
              <a:rPr lang="ru-RU" sz="420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, Авалон</a:t>
            </a:r>
          </a:p>
          <a:p>
            <a:pPr algn="just"/>
            <a:endParaRPr lang="ru-RU" sz="2500" dirty="0">
              <a:solidFill>
                <a:schemeClr val="tx1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just"/>
            <a:endParaRPr lang="ru-RU" sz="1600" dirty="0" smtClean="0">
              <a:solidFill>
                <a:schemeClr val="tx1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just"/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7719394"/>
              </p:ext>
            </p:extLst>
          </p:nvPr>
        </p:nvGraphicFramePr>
        <p:xfrm>
          <a:off x="395536" y="764704"/>
          <a:ext cx="5184577" cy="2345699"/>
        </p:xfrm>
        <a:graphic>
          <a:graphicData uri="http://schemas.openxmlformats.org/drawingml/2006/table">
            <a:tbl>
              <a:tblPr firstRow="1" bandRow="1">
                <a:gradFill rotWithShape="1">
                  <a:gsLst>
                    <a:gs pos="0">
                      <a:srgbClr val="BFDDB0">
                        <a:tint val="50000"/>
                        <a:satMod val="300000"/>
                      </a:srgbClr>
                    </a:gs>
                    <a:gs pos="35000">
                      <a:srgbClr val="BFDDB0">
                        <a:tint val="37000"/>
                        <a:satMod val="300000"/>
                      </a:srgbClr>
                    </a:gs>
                    <a:gs pos="100000">
                      <a:srgbClr val="BFDDB0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a:tblPr>
              <a:tblGrid>
                <a:gridCol w="25922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86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43656">
                  <a:extLst>
                    <a:ext uri="{9D8B030D-6E8A-4147-A177-3AD203B41FA5}">
                      <a16:colId xmlns:a16="http://schemas.microsoft.com/office/drawing/2014/main" val="1336459443"/>
                    </a:ext>
                  </a:extLst>
                </a:gridCol>
              </a:tblGrid>
              <a:tr h="302220">
                <a:tc gridSpan="2"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Основные </a:t>
                      </a:r>
                      <a:r>
                        <a:rPr lang="ru-RU" sz="14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показатели:                2019</a:t>
                      </a:r>
                      <a:endParaRPr lang="ru-RU" sz="14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7DC2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DC2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DC2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DC2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just"/>
                      <a:endParaRPr lang="ru-RU" sz="900" b="0" kern="1200" dirty="0" smtClean="0">
                        <a:solidFill>
                          <a:schemeClr val="bg2">
                            <a:lumMod val="50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7DC2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DC2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DC2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DC2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2020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7DC2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DC2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DC2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DC2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22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Выручка в год</a:t>
                      </a:r>
                    </a:p>
                  </a:txBody>
                  <a:tcPr>
                    <a:lnL w="12700" cap="flat" cmpd="sng" algn="ctr">
                      <a:solidFill>
                        <a:srgbClr val="7DC2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DC2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DC2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DC2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1 053 175</a:t>
                      </a:r>
                    </a:p>
                  </a:txBody>
                  <a:tcPr>
                    <a:lnL w="12700" cap="flat" cmpd="sng" algn="ctr">
                      <a:solidFill>
                        <a:srgbClr val="7DC2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DC2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DC2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DC2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794 109</a:t>
                      </a:r>
                    </a:p>
                  </a:txBody>
                  <a:tcPr>
                    <a:lnL w="12700" cap="flat" cmpd="sng" algn="ctr">
                      <a:solidFill>
                        <a:srgbClr val="7DC2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DC2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DC2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DC2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8529116"/>
                  </a:ext>
                </a:extLst>
              </a:tr>
              <a:tr h="3022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Прибыль</a:t>
                      </a:r>
                      <a:endParaRPr lang="ru-RU" sz="14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7DC2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DC2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DC2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DC2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7 314</a:t>
                      </a:r>
                    </a:p>
                  </a:txBody>
                  <a:tcPr>
                    <a:lnL w="12700" cap="flat" cmpd="sng" algn="ctr">
                      <a:solidFill>
                        <a:srgbClr val="7DC2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DC2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DC2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DC2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2 222</a:t>
                      </a:r>
                    </a:p>
                  </a:txBody>
                  <a:tcPr>
                    <a:lnL w="12700" cap="flat" cmpd="sng" algn="ctr">
                      <a:solidFill>
                        <a:srgbClr val="7DC2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DC2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DC2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DC2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3903630"/>
                  </a:ext>
                </a:extLst>
              </a:tr>
              <a:tr h="5284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Затраты (себестоимость), </a:t>
                      </a:r>
                      <a:r>
                        <a:rPr lang="ru-RU" sz="1400" b="1" kern="1200" baseline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тыс.руб</a:t>
                      </a:r>
                      <a:r>
                        <a:rPr lang="ru-RU" sz="14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  <a:endParaRPr lang="ru-RU" sz="14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7DC2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DC2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DC2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DC2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898 065</a:t>
                      </a:r>
                    </a:p>
                  </a:txBody>
                  <a:tcPr>
                    <a:lnL w="12700" cap="flat" cmpd="sng" algn="ctr">
                      <a:solidFill>
                        <a:srgbClr val="7DC2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DC2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DC2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DC2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647 234</a:t>
                      </a:r>
                    </a:p>
                  </a:txBody>
                  <a:tcPr>
                    <a:lnL w="12700" cap="flat" cmpd="sng" algn="ctr">
                      <a:solidFill>
                        <a:srgbClr val="7DC2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DC2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DC2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DC2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2563118"/>
                  </a:ext>
                </a:extLst>
              </a:tr>
              <a:tr h="52847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Среднегодовой объем производства</a:t>
                      </a:r>
                      <a:endParaRPr lang="ru-RU" sz="14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7DC2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DC2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DC2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DC2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just"/>
                      <a:r>
                        <a:rPr lang="ru-RU" sz="14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                    9 тыс. тонн</a:t>
                      </a:r>
                    </a:p>
                  </a:txBody>
                  <a:tcPr>
                    <a:lnL w="12700" cap="flat" cmpd="sng" algn="ctr">
                      <a:solidFill>
                        <a:srgbClr val="7DC2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DC2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DC2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DC2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just"/>
                      <a:endParaRPr lang="ru-RU" sz="1400" b="1" kern="1200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7DC2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DC2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DC2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DC2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434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Производственные мощности</a:t>
                      </a:r>
                      <a:endParaRPr lang="ru-RU" sz="14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7DC2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DC2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DC2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DC2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just"/>
                      <a:r>
                        <a:rPr lang="ru-RU" sz="14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                  32 тыс. тонн</a:t>
                      </a:r>
                    </a:p>
                  </a:txBody>
                  <a:tcPr>
                    <a:lnL w="12700" cap="flat" cmpd="sng" algn="ctr">
                      <a:solidFill>
                        <a:srgbClr val="7DC2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DC2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DC2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DC2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just"/>
                      <a:endParaRPr lang="ru-RU" sz="1400" b="1" kern="1200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7DC2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DC2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DC2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DC2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5009" y="901711"/>
            <a:ext cx="2720887" cy="220095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705264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107504" y="44624"/>
            <a:ext cx="7200801" cy="673100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900" b="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703C"/>
                </a:solidFill>
                <a:latin typeface="Arial" charset="0"/>
                <a:ea typeface="ヒラギノ角ゴ Pro W3" pitchFamily="-128" charset="-128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703C"/>
                </a:solidFill>
                <a:latin typeface="Arial" charset="0"/>
                <a:ea typeface="ヒラギノ角ゴ Pro W3" pitchFamily="-128" charset="-128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703C"/>
                </a:solidFill>
                <a:latin typeface="Arial" charset="0"/>
                <a:ea typeface="ヒラギノ角ゴ Pro W3" pitchFamily="-128" charset="-128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703C"/>
                </a:solidFill>
                <a:latin typeface="Arial" charset="0"/>
                <a:ea typeface="ヒラギノ角ゴ Pro W3" pitchFamily="-128" charset="-128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7341"/>
                </a:solidFill>
                <a:latin typeface="Arial" charset="0"/>
                <a:ea typeface="ヒラギノ角ゴ Pro W3" pitchFamily="-128" charset="-128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7341"/>
                </a:solidFill>
                <a:latin typeface="Arial" charset="0"/>
                <a:ea typeface="ヒラギノ角ゴ Pro W3" pitchFamily="-128" charset="-128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7341"/>
                </a:solidFill>
                <a:latin typeface="Arial" charset="0"/>
                <a:ea typeface="ヒラギノ角ゴ Pro W3" pitchFamily="-128" charset="-128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7341"/>
                </a:solidFill>
                <a:latin typeface="Arial" charset="0"/>
                <a:ea typeface="ヒラギノ角ゴ Pro W3" pitchFamily="-128" charset="-128"/>
              </a:defRPr>
            </a:lvl9pPr>
          </a:lstStyle>
          <a:p>
            <a:r>
              <a:rPr lang="ru-RU" sz="2200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Возможные варианты приобретения: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717724"/>
            <a:ext cx="7848872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4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Вхождение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инвестора в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Бизнес,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последующим заключением мирового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соглашения</a:t>
            </a:r>
          </a:p>
          <a:p>
            <a:pPr marL="342900" indent="-342900">
              <a:buAutoNum type="arabicPeriod"/>
            </a:pP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Покупка Бизнеса с торгов  - уступка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 (требований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342900" indent="-342900">
              <a:buAutoNum type="arabicPeriod"/>
            </a:pP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Приобретение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имущества в рамках процедуры банкротства.</a:t>
            </a: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8482889"/>
      </p:ext>
    </p:extLst>
  </p:cSld>
  <p:clrMapOvr>
    <a:masterClrMapping/>
  </p:clrMapOvr>
</p:sld>
</file>

<file path=ppt/theme/theme1.xml><?xml version="1.0" encoding="utf-8"?>
<a:theme xmlns:a="http://schemas.openxmlformats.org/drawingml/2006/main" name="sber_present_gedonizm1">
  <a:themeElements>
    <a:clrScheme name="sber_present_gedonizm1 14">
      <a:dk1>
        <a:srgbClr val="000000"/>
      </a:dk1>
      <a:lt1>
        <a:srgbClr val="FFFFFF"/>
      </a:lt1>
      <a:dk2>
        <a:srgbClr val="292929"/>
      </a:dk2>
      <a:lt2>
        <a:srgbClr val="808080"/>
      </a:lt2>
      <a:accent1>
        <a:srgbClr val="7DC244"/>
      </a:accent1>
      <a:accent2>
        <a:srgbClr val="FF9900"/>
      </a:accent2>
      <a:accent3>
        <a:srgbClr val="FFFFFF"/>
      </a:accent3>
      <a:accent4>
        <a:srgbClr val="000000"/>
      </a:accent4>
      <a:accent5>
        <a:srgbClr val="BFDDB0"/>
      </a:accent5>
      <a:accent6>
        <a:srgbClr val="E78A00"/>
      </a:accent6>
      <a:hlink>
        <a:srgbClr val="00703C"/>
      </a:hlink>
      <a:folHlink>
        <a:srgbClr val="439639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-128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-128" charset="-128"/>
          </a:defRPr>
        </a:defPPr>
      </a:lstStyle>
    </a:lnDef>
  </a:objectDefaults>
  <a:extraClrSchemeLst>
    <a:extraClrScheme>
      <a:clrScheme name="sber_present_gedonizm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ber_present_gedonizm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ber_present_gedonizm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ber_present_gedonizm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ber_present_gedonizm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ber_present_gedonizm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ber_present_gedonizm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ber_present_gedonizm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ber_present_gedonizm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ber_present_gedonizm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ber_present_gedonizm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ber_present_gedonizm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ber_present_gedonizm1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8CC841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C5E0B0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ber_present_gedonizm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ber_present_gedonizm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ber_present_gedonizm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ber_present_gedonizm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ber_present_gedonizm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ber_present_gedonizm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ber_present_gedonizm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ber_present_gedonizm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ber_present_gedonizm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ber_present_gedonizm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ber_present_gedonizm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ber_present_gedonizm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ber_present_gedonizm1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8CC841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C5E0B0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ber_present_gedonizm1 14">
        <a:dk1>
          <a:srgbClr val="000000"/>
        </a:dk1>
        <a:lt1>
          <a:srgbClr val="FFFFFF"/>
        </a:lt1>
        <a:dk2>
          <a:srgbClr val="292929"/>
        </a:dk2>
        <a:lt2>
          <a:srgbClr val="808080"/>
        </a:lt2>
        <a:accent1>
          <a:srgbClr val="7DC244"/>
        </a:accent1>
        <a:accent2>
          <a:srgbClr val="FF9900"/>
        </a:accent2>
        <a:accent3>
          <a:srgbClr val="FFFFFF"/>
        </a:accent3>
        <a:accent4>
          <a:srgbClr val="000000"/>
        </a:accent4>
        <a:accent5>
          <a:srgbClr val="BFDDB0"/>
        </a:accent5>
        <a:accent6>
          <a:srgbClr val="E78A00"/>
        </a:accent6>
        <a:hlink>
          <a:srgbClr val="00703C"/>
        </a:hlink>
        <a:folHlink>
          <a:srgbClr val="43963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готовый шаблон портал DA</Template>
  <TotalTime>39108</TotalTime>
  <Words>1265</Words>
  <Application>Microsoft Office PowerPoint</Application>
  <PresentationFormat>Экран (4:3)</PresentationFormat>
  <Paragraphs>124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</vt:lpstr>
      <vt:lpstr>Arial Unicode MS</vt:lpstr>
      <vt:lpstr>Times New Roman</vt:lpstr>
      <vt:lpstr>ヒラギノ角ゴ Pro W3</vt:lpstr>
      <vt:lpstr>sber_present_gedonizm1</vt:lpstr>
      <vt:lpstr>Презентация PowerPoint</vt:lpstr>
      <vt:lpstr>Общая характеристика </vt:lpstr>
      <vt:lpstr>Местоположение, транспортная доступность</vt:lpstr>
      <vt:lpstr>Состав объекта</vt:lpstr>
      <vt:lpstr>Состав объекта</vt:lpstr>
      <vt:lpstr>Состав объекта</vt:lpstr>
      <vt:lpstr>Оборудование</vt:lpstr>
      <vt:lpstr>Оборудование</vt:lpstr>
      <vt:lpstr>Оборудование</vt:lpstr>
      <vt:lpstr>Презентация PowerPoint</vt:lpstr>
      <vt:lpstr>Финансовые показатели/факторы инвестиционной привлекательности </vt:lpstr>
      <vt:lpstr>Презентация PowerPoint</vt:lpstr>
    </vt:vector>
  </TitlesOfParts>
  <Company>Test Tester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ДОКЛАДА  ИЛИ ПРЕЗЕНТАЦИИ</dc:title>
  <dc:creator>Test Tester</dc:creator>
  <cp:lastModifiedBy>Барабанщикова Юлия Сергеевна</cp:lastModifiedBy>
  <cp:revision>947</cp:revision>
  <cp:lastPrinted>2017-04-07T06:37:09Z</cp:lastPrinted>
  <dcterms:created xsi:type="dcterms:W3CDTF">2009-12-17T07:12:41Z</dcterms:created>
  <dcterms:modified xsi:type="dcterms:W3CDTF">2022-05-25T14:15:35Z</dcterms:modified>
</cp:coreProperties>
</file>